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44"/>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67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193D8F-C043-43D0-8207-6F914A5BA670}" type="datetimeFigureOut">
              <a:rPr lang="en-US" smtClean="0"/>
              <a:pPr/>
              <a:t>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CB8856-A838-46CD-8DED-51F660E872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1/9/2012 9:32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Forensic Pathology</a:t>
            </a:r>
            <a:endParaRPr lang="en-US" dirty="0"/>
          </a:p>
        </p:txBody>
      </p:sp>
      <p:sp>
        <p:nvSpPr>
          <p:cNvPr id="3" name="Subtitle 2"/>
          <p:cNvSpPr>
            <a:spLocks noGrp="1"/>
          </p:cNvSpPr>
          <p:nvPr>
            <p:ph type="subTitle" idx="1"/>
          </p:nvPr>
        </p:nvSpPr>
        <p:spPr>
          <a:xfrm>
            <a:off x="730249" y="4344988"/>
            <a:ext cx="7681913" cy="1446212"/>
          </a:xfrm>
        </p:spPr>
        <p:txBody>
          <a:bodyPr>
            <a:normAutofit/>
          </a:bodyPr>
          <a:lstStyle/>
          <a:p>
            <a:r>
              <a:rPr lang="en-US" dirty="0" smtClean="0"/>
              <a:t>DNA…the Indispensible Tool</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fifth Manner of Death</a:t>
            </a:r>
            <a:endParaRPr lang="en-US" dirty="0"/>
          </a:p>
        </p:txBody>
      </p:sp>
      <p:sp>
        <p:nvSpPr>
          <p:cNvPr id="3" name="Text Placeholder 2"/>
          <p:cNvSpPr>
            <a:spLocks noGrp="1"/>
          </p:cNvSpPr>
          <p:nvPr>
            <p:ph type="body" sz="quarter" idx="10"/>
          </p:nvPr>
        </p:nvSpPr>
        <p:spPr>
          <a:xfrm>
            <a:off x="381000" y="1411553"/>
            <a:ext cx="8382000" cy="1871282"/>
          </a:xfrm>
        </p:spPr>
        <p:txBody>
          <a:bodyPr/>
          <a:lstStyle/>
          <a:p>
            <a:r>
              <a:rPr lang="en-US" dirty="0" smtClean="0"/>
              <a:t>In the event where the ME can not determine the cause of death, the death is classified as </a:t>
            </a:r>
            <a:r>
              <a:rPr lang="en-US" i="1" dirty="0" smtClean="0"/>
              <a:t>undetermined </a:t>
            </a:r>
            <a:r>
              <a:rPr lang="en-US" dirty="0" smtClean="0"/>
              <a:t>or </a:t>
            </a:r>
            <a:r>
              <a:rPr lang="en-US" i="1" dirty="0" smtClean="0"/>
              <a:t>unclassified</a:t>
            </a:r>
          </a:p>
          <a:p>
            <a:endParaRPr lang="en-US" dirty="0"/>
          </a:p>
        </p:txBody>
      </p:sp>
      <p:pic>
        <p:nvPicPr>
          <p:cNvPr id="26626" name="Picture 2" descr="http://www.celebrific.com/wp-content/uploads/2007/04/anna-nicole-smith-dna-test-4-9-07.jpg"/>
          <p:cNvPicPr>
            <a:picLocks noChangeAspect="1" noChangeArrowheads="1"/>
          </p:cNvPicPr>
          <p:nvPr/>
        </p:nvPicPr>
        <p:blipFill>
          <a:blip r:embed="rId2" cstate="print"/>
          <a:srcRect/>
          <a:stretch>
            <a:fillRect/>
          </a:stretch>
        </p:blipFill>
        <p:spPr bwMode="auto">
          <a:xfrm>
            <a:off x="838200" y="2895600"/>
            <a:ext cx="3810000" cy="3686175"/>
          </a:xfrm>
          <a:prstGeom prst="rect">
            <a:avLst/>
          </a:prstGeom>
          <a:noFill/>
        </p:spPr>
      </p:pic>
      <p:pic>
        <p:nvPicPr>
          <p:cNvPr id="26628" name="Picture 4" descr="http://upload.wikimedia.org/wikipedia/commons/4/4f/Heath_Ledger.jpg"/>
          <p:cNvPicPr>
            <a:picLocks noChangeAspect="1" noChangeArrowheads="1"/>
          </p:cNvPicPr>
          <p:nvPr/>
        </p:nvPicPr>
        <p:blipFill>
          <a:blip r:embed="rId3" cstate="print"/>
          <a:srcRect/>
          <a:stretch>
            <a:fillRect/>
          </a:stretch>
        </p:blipFill>
        <p:spPr bwMode="auto">
          <a:xfrm>
            <a:off x="4876800" y="2895600"/>
            <a:ext cx="3811598" cy="3695700"/>
          </a:xfrm>
          <a:prstGeom prst="rect">
            <a:avLst/>
          </a:prstGeom>
          <a:noFill/>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Pathology as a Science</a:t>
            </a:r>
            <a:endParaRPr lang="en-US" dirty="0"/>
          </a:p>
        </p:txBody>
      </p:sp>
      <p:sp>
        <p:nvSpPr>
          <p:cNvPr id="3" name="Text Placeholder 2"/>
          <p:cNvSpPr>
            <a:spLocks noGrp="1"/>
          </p:cNvSpPr>
          <p:nvPr>
            <p:ph type="body" sz="quarter" idx="10"/>
          </p:nvPr>
        </p:nvSpPr>
        <p:spPr>
          <a:xfrm>
            <a:off x="381000" y="1411553"/>
            <a:ext cx="8382000" cy="4825937"/>
          </a:xfrm>
        </p:spPr>
        <p:txBody>
          <a:bodyPr/>
          <a:lstStyle/>
          <a:p>
            <a:r>
              <a:rPr lang="en-US" dirty="0" smtClean="0"/>
              <a:t>Pathology is the study of diseases and their effects on the body</a:t>
            </a:r>
          </a:p>
          <a:p>
            <a:r>
              <a:rPr lang="en-US" dirty="0" smtClean="0"/>
              <a:t>Dates back as far as the 1800s</a:t>
            </a:r>
          </a:p>
          <a:p>
            <a:r>
              <a:rPr lang="en-US" dirty="0" smtClean="0"/>
              <a:t>By the mid-twentieth century, many sub-branches of pathology began erupting</a:t>
            </a:r>
          </a:p>
          <a:p>
            <a:pPr lvl="1"/>
            <a:r>
              <a:rPr lang="en-US" dirty="0" smtClean="0"/>
              <a:t>Forensic Pathology became a recognized branch in 1959</a:t>
            </a:r>
          </a:p>
          <a:p>
            <a:pPr lvl="2"/>
            <a:r>
              <a:rPr lang="en-US" dirty="0" smtClean="0"/>
              <a:t>FP is the study of medicine and how it applies to the law, in particular criminal law</a:t>
            </a:r>
          </a:p>
          <a:p>
            <a:pPr lvl="2"/>
            <a:r>
              <a:rPr lang="en-US" dirty="0" smtClean="0"/>
              <a:t>More than 50% of cases seen deal with disease</a:t>
            </a:r>
          </a:p>
          <a:p>
            <a:pPr lvl="2"/>
            <a:r>
              <a:rPr lang="en-US" dirty="0" smtClean="0"/>
              <a:t>Performs autopsies that provide evidence to court </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Becoming a FP</a:t>
            </a:r>
            <a:endParaRPr lang="en-US" dirty="0"/>
          </a:p>
        </p:txBody>
      </p:sp>
      <p:sp>
        <p:nvSpPr>
          <p:cNvPr id="3" name="Text Placeholder 2"/>
          <p:cNvSpPr>
            <a:spLocks noGrp="1"/>
          </p:cNvSpPr>
          <p:nvPr>
            <p:ph type="body" sz="quarter" idx="10"/>
          </p:nvPr>
        </p:nvSpPr>
        <p:spPr>
          <a:xfrm>
            <a:off x="381000" y="1411553"/>
            <a:ext cx="8382000" cy="2412968"/>
          </a:xfrm>
        </p:spPr>
        <p:txBody>
          <a:bodyPr/>
          <a:lstStyle/>
          <a:p>
            <a:r>
              <a:rPr lang="en-US" dirty="0" smtClean="0"/>
              <a:t>13 years of college, medical school, and on-site training to become a clinical pathologist</a:t>
            </a:r>
          </a:p>
          <a:p>
            <a:r>
              <a:rPr lang="en-US" dirty="0" smtClean="0"/>
              <a:t>Serve an additional 1 year fellowship in forensic pathology</a:t>
            </a:r>
          </a:p>
          <a:p>
            <a:r>
              <a:rPr lang="en-US" dirty="0" smtClean="0"/>
              <a:t>If you are interested, see me for more details…</a:t>
            </a:r>
            <a:endParaRPr lang="en-US" dirty="0"/>
          </a:p>
        </p:txBody>
      </p:sp>
      <p:pic>
        <p:nvPicPr>
          <p:cNvPr id="28674" name="Picture 2" descr="http://www.centralfloridaeffects.com/crime9.jpg"/>
          <p:cNvPicPr>
            <a:picLocks noChangeAspect="1" noChangeArrowheads="1"/>
          </p:cNvPicPr>
          <p:nvPr/>
        </p:nvPicPr>
        <p:blipFill>
          <a:blip r:embed="rId2" cstate="print"/>
          <a:srcRect/>
          <a:stretch>
            <a:fillRect/>
          </a:stretch>
        </p:blipFill>
        <p:spPr bwMode="auto">
          <a:xfrm>
            <a:off x="0" y="3352800"/>
            <a:ext cx="9144000" cy="3505200"/>
          </a:xfrm>
          <a:prstGeom prst="rect">
            <a:avLst/>
          </a:prstGeom>
          <a:noFill/>
        </p:spPr>
      </p:pic>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Forensic v. Medical Autopsy</a:t>
            </a:r>
            <a:endParaRPr lang="en-US" dirty="0"/>
          </a:p>
        </p:txBody>
      </p:sp>
      <p:sp>
        <p:nvSpPr>
          <p:cNvPr id="3" name="Text Placeholder 2"/>
          <p:cNvSpPr>
            <a:spLocks noGrp="1"/>
          </p:cNvSpPr>
          <p:nvPr>
            <p:ph type="body" sz="quarter" idx="10"/>
          </p:nvPr>
        </p:nvSpPr>
        <p:spPr>
          <a:xfrm>
            <a:off x="381000" y="1411553"/>
            <a:ext cx="8382000" cy="2314480"/>
          </a:xfrm>
        </p:spPr>
        <p:txBody>
          <a:bodyPr/>
          <a:lstStyle/>
          <a:p>
            <a:r>
              <a:rPr lang="en-US" dirty="0" smtClean="0"/>
              <a:t>Forensic Autopsy: performed for legal documentation and affirmation</a:t>
            </a:r>
          </a:p>
          <a:p>
            <a:r>
              <a:rPr lang="en-US" dirty="0" smtClean="0"/>
              <a:t>Medical Autopsy: performed at the hospital to determine any unknown diseases associated with the deceased</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Who Gets an Autopsy?</a:t>
            </a:r>
            <a:endParaRPr lang="en-US" dirty="0"/>
          </a:p>
        </p:txBody>
      </p:sp>
      <p:sp>
        <p:nvSpPr>
          <p:cNvPr id="3" name="Text Placeholder 2"/>
          <p:cNvSpPr>
            <a:spLocks noGrp="1"/>
          </p:cNvSpPr>
          <p:nvPr>
            <p:ph type="body" sz="quarter" idx="10"/>
          </p:nvPr>
        </p:nvSpPr>
        <p:spPr>
          <a:xfrm>
            <a:off x="381000" y="1411553"/>
            <a:ext cx="8382000" cy="3114699"/>
          </a:xfrm>
        </p:spPr>
        <p:txBody>
          <a:bodyPr/>
          <a:lstStyle/>
          <a:p>
            <a:r>
              <a:rPr lang="en-US" dirty="0" smtClean="0"/>
              <a:t>ME will autopsy anyone who dies:</a:t>
            </a:r>
          </a:p>
          <a:p>
            <a:pPr lvl="1"/>
            <a:r>
              <a:rPr lang="en-US" dirty="0" smtClean="0"/>
              <a:t>Traumatically- occurring from accidental, homicidal, or self-inflicted injury</a:t>
            </a:r>
          </a:p>
          <a:p>
            <a:pPr lvl="1"/>
            <a:r>
              <a:rPr lang="en-US" dirty="0" smtClean="0"/>
              <a:t>Unusual- unnatural or suspicious circumstances</a:t>
            </a:r>
          </a:p>
          <a:p>
            <a:pPr lvl="1"/>
            <a:r>
              <a:rPr lang="en-US" dirty="0" smtClean="0"/>
              <a:t>Sudden- within a few hours of onset of symptoms</a:t>
            </a:r>
          </a:p>
          <a:p>
            <a:pPr lvl="1"/>
            <a:r>
              <a:rPr lang="en-US" dirty="0" smtClean="0"/>
              <a:t>Unexpected- occurring in someone who was not thought to be ill</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smtClean="0"/>
              <a:t>Physician is uncomfortable</a:t>
            </a:r>
            <a:r>
              <a:rPr lang="en-US" dirty="0" smtClean="0"/>
              <a:t>…now what?</a:t>
            </a:r>
            <a:endParaRPr lang="en-US" dirty="0"/>
          </a:p>
        </p:txBody>
      </p:sp>
      <p:sp>
        <p:nvSpPr>
          <p:cNvPr id="3" name="Text Placeholder 2"/>
          <p:cNvSpPr>
            <a:spLocks noGrp="1"/>
          </p:cNvSpPr>
          <p:nvPr>
            <p:ph type="body" sz="quarter" idx="10"/>
          </p:nvPr>
        </p:nvSpPr>
        <p:spPr>
          <a:xfrm>
            <a:off x="381000" y="1609398"/>
            <a:ext cx="8382000" cy="5121402"/>
          </a:xfrm>
        </p:spPr>
        <p:txBody>
          <a:bodyPr/>
          <a:lstStyle/>
          <a:p>
            <a:r>
              <a:rPr lang="en-US" dirty="0" smtClean="0"/>
              <a:t>If the physician requests an autopsy, the case turns into a </a:t>
            </a:r>
            <a:r>
              <a:rPr lang="en-US" i="1" dirty="0" smtClean="0"/>
              <a:t>reportable death </a:t>
            </a:r>
            <a:r>
              <a:rPr lang="en-US" dirty="0" smtClean="0"/>
              <a:t>or </a:t>
            </a:r>
            <a:r>
              <a:rPr lang="en-US" i="1" dirty="0" smtClean="0"/>
              <a:t>coroner’s case</a:t>
            </a:r>
          </a:p>
          <a:p>
            <a:r>
              <a:rPr lang="en-US" dirty="0" smtClean="0"/>
              <a:t>This usually occurs when death falls into one of these categories:</a:t>
            </a:r>
          </a:p>
          <a:p>
            <a:pPr lvl="2"/>
            <a:r>
              <a:rPr lang="en-US" dirty="0" smtClean="0"/>
              <a:t>Violent deaths</a:t>
            </a:r>
          </a:p>
          <a:p>
            <a:pPr lvl="2"/>
            <a:r>
              <a:rPr lang="en-US" dirty="0" smtClean="0"/>
              <a:t>Deaths in the workplace</a:t>
            </a:r>
          </a:p>
          <a:p>
            <a:pPr lvl="2"/>
            <a:r>
              <a:rPr lang="en-US" dirty="0" smtClean="0"/>
              <a:t>Sudden, unexpected, or suspicious</a:t>
            </a:r>
          </a:p>
          <a:p>
            <a:pPr lvl="2"/>
            <a:r>
              <a:rPr lang="en-US" dirty="0" smtClean="0"/>
              <a:t>Deaths during incarceration</a:t>
            </a:r>
          </a:p>
          <a:p>
            <a:pPr lvl="2"/>
            <a:r>
              <a:rPr lang="en-US" dirty="0" smtClean="0"/>
              <a:t>Deaths unattended by a physician or medical staff</a:t>
            </a:r>
          </a:p>
          <a:p>
            <a:pPr lvl="2"/>
            <a:r>
              <a:rPr lang="en-US" dirty="0" smtClean="0"/>
              <a:t>Deaths during medical procedures</a:t>
            </a:r>
          </a:p>
          <a:p>
            <a:pPr lvl="2"/>
            <a:r>
              <a:rPr lang="en-US" dirty="0" smtClean="0"/>
              <a:t>Deaths during an abortion</a:t>
            </a:r>
          </a:p>
          <a:p>
            <a:pPr lvl="2"/>
            <a:r>
              <a:rPr lang="en-US" dirty="0" smtClean="0"/>
              <a:t>A found body</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Performing an Autopsy</a:t>
            </a:r>
            <a:endParaRPr lang="en-US" dirty="0"/>
          </a:p>
        </p:txBody>
      </p:sp>
      <p:sp>
        <p:nvSpPr>
          <p:cNvPr id="3" name="Text Placeholder 2"/>
          <p:cNvSpPr>
            <a:spLocks noGrp="1"/>
          </p:cNvSpPr>
          <p:nvPr>
            <p:ph type="body" sz="quarter" idx="10"/>
          </p:nvPr>
        </p:nvSpPr>
        <p:spPr>
          <a:xfrm>
            <a:off x="381000" y="1411553"/>
            <a:ext cx="8382000" cy="2314480"/>
          </a:xfrm>
        </p:spPr>
        <p:txBody>
          <a:bodyPr/>
          <a:lstStyle/>
          <a:p>
            <a:r>
              <a:rPr lang="en-US" dirty="0" smtClean="0"/>
              <a:t>Designed to determine how, when , and why someone died</a:t>
            </a:r>
          </a:p>
          <a:p>
            <a:r>
              <a:rPr lang="en-US" dirty="0" smtClean="0"/>
              <a:t>Everything from debris under fingernails to the contents of the deceased’s stomach could lend clues to those three questions</a:t>
            </a:r>
          </a:p>
        </p:txBody>
      </p:sp>
      <p:pic>
        <p:nvPicPr>
          <p:cNvPr id="30722" name="Picture 2" descr="http://www.nxl.ca/images/up_images/up-General_Autopsy_large.jpg"/>
          <p:cNvPicPr>
            <a:picLocks noChangeAspect="1" noChangeArrowheads="1"/>
          </p:cNvPicPr>
          <p:nvPr/>
        </p:nvPicPr>
        <p:blipFill>
          <a:blip r:embed="rId2" cstate="print"/>
          <a:srcRect/>
          <a:stretch>
            <a:fillRect/>
          </a:stretch>
        </p:blipFill>
        <p:spPr bwMode="auto">
          <a:xfrm>
            <a:off x="2057400" y="3886200"/>
            <a:ext cx="5362575" cy="2971800"/>
          </a:xfrm>
          <a:prstGeom prst="rect">
            <a:avLst/>
          </a:prstGeom>
          <a:noFill/>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How long does it take?</a:t>
            </a:r>
            <a:endParaRPr lang="en-US" dirty="0"/>
          </a:p>
        </p:txBody>
      </p:sp>
      <p:sp>
        <p:nvSpPr>
          <p:cNvPr id="3" name="Text Placeholder 2"/>
          <p:cNvSpPr>
            <a:spLocks noGrp="1"/>
          </p:cNvSpPr>
          <p:nvPr>
            <p:ph type="body" sz="quarter" idx="10"/>
          </p:nvPr>
        </p:nvSpPr>
        <p:spPr>
          <a:xfrm>
            <a:off x="381000" y="1411553"/>
            <a:ext cx="8382000" cy="1329595"/>
          </a:xfrm>
        </p:spPr>
        <p:txBody>
          <a:bodyPr/>
          <a:lstStyle/>
          <a:p>
            <a:r>
              <a:rPr lang="en-US" dirty="0" smtClean="0"/>
              <a:t>A decaying body will keep up to five days in a refrigerated vault without losing valuable structure and rigidity</a:t>
            </a:r>
          </a:p>
        </p:txBody>
      </p:sp>
      <p:pic>
        <p:nvPicPr>
          <p:cNvPr id="34818" name="Picture 2" descr="http://www.leelofland.com/wordpress/wp-content/uploads/2008/03/body.jpg"/>
          <p:cNvPicPr>
            <a:picLocks noChangeAspect="1" noChangeArrowheads="1"/>
          </p:cNvPicPr>
          <p:nvPr/>
        </p:nvPicPr>
        <p:blipFill>
          <a:blip r:embed="rId2" cstate="print"/>
          <a:srcRect/>
          <a:stretch>
            <a:fillRect/>
          </a:stretch>
        </p:blipFill>
        <p:spPr bwMode="auto">
          <a:xfrm>
            <a:off x="2209800" y="3494826"/>
            <a:ext cx="4648200" cy="2915500"/>
          </a:xfrm>
          <a:prstGeom prst="rect">
            <a:avLst/>
          </a:prstGeom>
          <a:noFill/>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External Examination</a:t>
            </a:r>
            <a:endParaRPr lang="en-US" dirty="0"/>
          </a:p>
        </p:txBody>
      </p:sp>
      <p:sp>
        <p:nvSpPr>
          <p:cNvPr id="3" name="Text Placeholder 2"/>
          <p:cNvSpPr>
            <a:spLocks noGrp="1"/>
          </p:cNvSpPr>
          <p:nvPr>
            <p:ph type="body" sz="quarter" idx="10"/>
          </p:nvPr>
        </p:nvSpPr>
        <p:spPr>
          <a:xfrm>
            <a:off x="381000" y="1411553"/>
            <a:ext cx="8382000" cy="5072158"/>
          </a:xfrm>
        </p:spPr>
        <p:txBody>
          <a:bodyPr/>
          <a:lstStyle/>
          <a:p>
            <a:r>
              <a:rPr lang="en-US" dirty="0" smtClean="0"/>
              <a:t>Measuring and weighing- this is the first step of the autopsy. Consists of height, weight, age, sex, race, hair color and eye color</a:t>
            </a:r>
          </a:p>
          <a:p>
            <a:r>
              <a:rPr lang="en-US" dirty="0" smtClean="0"/>
              <a:t>Photograph the Body- both clothed and unclothed, frontal and profile pictures are taken, every scar, birthmark, tattoo, and unusual physical feature is noted</a:t>
            </a:r>
          </a:p>
          <a:p>
            <a:r>
              <a:rPr lang="en-US" dirty="0" smtClean="0"/>
              <a:t>Examine clothing- search for trace evidence, damaged to clothing (may correspond to injury to the body)</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External Examination</a:t>
            </a:r>
            <a:endParaRPr lang="en-US" dirty="0"/>
          </a:p>
        </p:txBody>
      </p:sp>
      <p:sp>
        <p:nvSpPr>
          <p:cNvPr id="3" name="Text Placeholder 2"/>
          <p:cNvSpPr>
            <a:spLocks noGrp="1"/>
          </p:cNvSpPr>
          <p:nvPr>
            <p:ph type="body" sz="quarter" idx="10"/>
          </p:nvPr>
        </p:nvSpPr>
        <p:spPr>
          <a:xfrm>
            <a:off x="381000" y="1411553"/>
            <a:ext cx="8382000" cy="4727448"/>
          </a:xfrm>
        </p:spPr>
        <p:txBody>
          <a:bodyPr/>
          <a:lstStyle/>
          <a:p>
            <a:r>
              <a:rPr lang="en-US" dirty="0" smtClean="0"/>
              <a:t>Establish TOD- determine rigor mortis and </a:t>
            </a:r>
            <a:r>
              <a:rPr lang="en-US" dirty="0" err="1" smtClean="0"/>
              <a:t>lividity</a:t>
            </a:r>
            <a:r>
              <a:rPr lang="en-US" dirty="0" smtClean="0"/>
              <a:t> (settling of the blood)</a:t>
            </a:r>
          </a:p>
          <a:p>
            <a:r>
              <a:rPr lang="en-US" dirty="0" smtClean="0"/>
              <a:t>Take X-Ray’s- not  used in every autopsy, especially important in gunshot cases</a:t>
            </a:r>
          </a:p>
          <a:p>
            <a:r>
              <a:rPr lang="en-US" dirty="0" smtClean="0"/>
              <a:t>Look for Trace Evidence- the body is examined intensely to find any foreign material, this is the most painstaking step in the autopsy</a:t>
            </a:r>
          </a:p>
          <a:p>
            <a:r>
              <a:rPr lang="en-US" dirty="0" smtClean="0"/>
              <a:t>Examine Injuries- each abrasion or bruise is documented on a diagram using at least two reference points</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smtClean="0"/>
              <a:t>Scenario to Ponder</a:t>
            </a:r>
            <a:r>
              <a:rPr lang="en-US" dirty="0" smtClean="0"/>
              <a:t>…</a:t>
            </a:r>
            <a:endParaRPr lang="en-US" dirty="0"/>
          </a:p>
        </p:txBody>
      </p:sp>
      <p:sp>
        <p:nvSpPr>
          <p:cNvPr id="6" name="Text Placeholder 5"/>
          <p:cNvSpPr>
            <a:spLocks noGrp="1"/>
          </p:cNvSpPr>
          <p:nvPr>
            <p:ph type="body" sz="quarter" idx="10"/>
          </p:nvPr>
        </p:nvSpPr>
        <p:spPr>
          <a:xfrm>
            <a:off x="381000" y="1411553"/>
            <a:ext cx="8382000" cy="3939540"/>
          </a:xfrm>
        </p:spPr>
        <p:txBody>
          <a:bodyPr/>
          <a:lstStyle/>
          <a:p>
            <a:r>
              <a:rPr lang="en-US" dirty="0" smtClean="0"/>
              <a:t>The time period…19</a:t>
            </a:r>
            <a:r>
              <a:rPr lang="en-US" baseline="30000" dirty="0" smtClean="0"/>
              <a:t>th</a:t>
            </a:r>
            <a:r>
              <a:rPr lang="en-US" dirty="0" smtClean="0"/>
              <a:t> Century</a:t>
            </a:r>
          </a:p>
          <a:p>
            <a:r>
              <a:rPr lang="en-US" dirty="0" smtClean="0"/>
              <a:t>The stethoscope had not been invented</a:t>
            </a:r>
          </a:p>
          <a:p>
            <a:r>
              <a:rPr lang="en-US" dirty="0" smtClean="0"/>
              <a:t>You are buried alive because you have a weak heartbeat</a:t>
            </a:r>
          </a:p>
          <a:p>
            <a:r>
              <a:rPr lang="en-US" dirty="0" smtClean="0"/>
              <a:t>As you wake up from passing out, you find a grave digger above you throwing on the dirt</a:t>
            </a:r>
          </a:p>
          <a:p>
            <a:r>
              <a:rPr lang="en-US" dirty="0" smtClean="0"/>
              <a:t>In the 19</a:t>
            </a:r>
            <a:r>
              <a:rPr lang="en-US" baseline="30000" dirty="0" smtClean="0"/>
              <a:t>th</a:t>
            </a:r>
            <a:r>
              <a:rPr lang="en-US" dirty="0" smtClean="0"/>
              <a:t> century, there was no definitive way of determining if a person was dead</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Common Injuries</a:t>
            </a:r>
            <a:endParaRPr lang="en-US" dirty="0"/>
          </a:p>
        </p:txBody>
      </p:sp>
      <p:sp>
        <p:nvSpPr>
          <p:cNvPr id="3" name="Text Placeholder 2"/>
          <p:cNvSpPr>
            <a:spLocks noGrp="1"/>
          </p:cNvSpPr>
          <p:nvPr>
            <p:ph type="body" sz="quarter" idx="10"/>
          </p:nvPr>
        </p:nvSpPr>
        <p:spPr>
          <a:xfrm>
            <a:off x="381000" y="1411553"/>
            <a:ext cx="8382000" cy="4610493"/>
          </a:xfrm>
        </p:spPr>
        <p:txBody>
          <a:bodyPr/>
          <a:lstStyle/>
          <a:p>
            <a:r>
              <a:rPr lang="en-US" sz="2800" dirty="0" smtClean="0"/>
              <a:t>Lacerations – cuts and slices, these are photographed and measured both lengthwise and depth, a search for tool fragments is also conducted</a:t>
            </a:r>
          </a:p>
          <a:p>
            <a:r>
              <a:rPr lang="en-US" sz="2800" dirty="0" smtClean="0"/>
              <a:t>Contusions – bruises, measured and photographed</a:t>
            </a:r>
          </a:p>
          <a:p>
            <a:r>
              <a:rPr lang="en-US" sz="2800" dirty="0" smtClean="0"/>
              <a:t>Widespread lacerations and contusions indicate a struggle occurred</a:t>
            </a:r>
          </a:p>
          <a:p>
            <a:r>
              <a:rPr lang="en-US" sz="2800" dirty="0" smtClean="0"/>
              <a:t>Multiple wounds on the arm indicate a defensive battle</a:t>
            </a:r>
          </a:p>
          <a:p>
            <a:r>
              <a:rPr lang="en-US" sz="2800" dirty="0" smtClean="0"/>
              <a:t>In some cases, an accurate count of the number of wounds is impossible to count, in that case the ME will estimate the minimum number of wounds needed to make the kill</a:t>
            </a:r>
            <a:endParaRPr lang="en-US" sz="28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More Common Injuries</a:t>
            </a:r>
            <a:endParaRPr lang="en-US" dirty="0"/>
          </a:p>
        </p:txBody>
      </p:sp>
      <p:sp>
        <p:nvSpPr>
          <p:cNvPr id="3" name="Text Placeholder 2"/>
          <p:cNvSpPr>
            <a:spLocks noGrp="1"/>
          </p:cNvSpPr>
          <p:nvPr>
            <p:ph type="body" sz="quarter" idx="10"/>
          </p:nvPr>
        </p:nvSpPr>
        <p:spPr>
          <a:xfrm>
            <a:off x="381000" y="1411553"/>
            <a:ext cx="8382000" cy="2800767"/>
          </a:xfrm>
        </p:spPr>
        <p:txBody>
          <a:bodyPr/>
          <a:lstStyle/>
          <a:p>
            <a:r>
              <a:rPr lang="en-US" sz="2800" dirty="0" smtClean="0"/>
              <a:t>Hesitation Wounds – often accompanying a suicide, these are small nicks around the fatal wound, these are indicative of someone gathering enough courage to make the final cut</a:t>
            </a:r>
          </a:p>
          <a:p>
            <a:r>
              <a:rPr lang="en-US" sz="2800" dirty="0" smtClean="0"/>
              <a:t>Gunshot wounds – photographed, measured, and X-rayed, the X-ray plots the path of the bullet and shows its final resting place</a:t>
            </a:r>
            <a:endParaRPr lang="en-US" sz="2800" dirty="0"/>
          </a:p>
        </p:txBody>
      </p:sp>
      <p:pic>
        <p:nvPicPr>
          <p:cNvPr id="2050" name="Picture 2" descr="http://pro.corbis.com/images/NA010083.jpg?size=67&amp;uid=%7B506C38EF-202A-42AA-94F3-2DFE2D75CE92%7D"/>
          <p:cNvPicPr>
            <a:picLocks noChangeAspect="1" noChangeArrowheads="1"/>
          </p:cNvPicPr>
          <p:nvPr/>
        </p:nvPicPr>
        <p:blipFill>
          <a:blip r:embed="rId2" cstate="print"/>
          <a:srcRect/>
          <a:stretch>
            <a:fillRect/>
          </a:stretch>
        </p:blipFill>
        <p:spPr bwMode="auto">
          <a:xfrm>
            <a:off x="228600" y="4191000"/>
            <a:ext cx="6010275" cy="2530475"/>
          </a:xfrm>
          <a:prstGeom prst="rect">
            <a:avLst/>
          </a:prstGeom>
          <a:noFill/>
        </p:spPr>
      </p:pic>
      <p:sp>
        <p:nvSpPr>
          <p:cNvPr id="5" name="TextBox 4"/>
          <p:cNvSpPr txBox="1"/>
          <p:nvPr/>
        </p:nvSpPr>
        <p:spPr>
          <a:xfrm>
            <a:off x="6248400" y="5334000"/>
            <a:ext cx="2514600" cy="646331"/>
          </a:xfrm>
          <a:prstGeom prst="rect">
            <a:avLst/>
          </a:prstGeom>
          <a:noFill/>
        </p:spPr>
        <p:txBody>
          <a:bodyPr wrap="square" rtlCol="0">
            <a:spAutoFit/>
          </a:bodyPr>
          <a:lstStyle/>
          <a:p>
            <a:r>
              <a:rPr lang="en-US" dirty="0" smtClean="0"/>
              <a:t>X-ray of Governor </a:t>
            </a:r>
            <a:r>
              <a:rPr lang="en-US" dirty="0" err="1" smtClean="0"/>
              <a:t>Connally’s</a:t>
            </a:r>
            <a:r>
              <a:rPr lang="en-US" dirty="0" smtClean="0"/>
              <a:t> Wrist</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Diagram of Bullet Path</a:t>
            </a:r>
            <a:endParaRPr lang="en-US" dirty="0"/>
          </a:p>
        </p:txBody>
      </p:sp>
      <p:pic>
        <p:nvPicPr>
          <p:cNvPr id="1026" name="Picture 2" descr="http://www.iippi.org/images/inmates/cases/valentinmoreno2.JPG"/>
          <p:cNvPicPr>
            <a:picLocks noChangeAspect="1" noChangeArrowheads="1"/>
          </p:cNvPicPr>
          <p:nvPr/>
        </p:nvPicPr>
        <p:blipFill>
          <a:blip r:embed="rId2" cstate="print"/>
          <a:srcRect/>
          <a:stretch>
            <a:fillRect/>
          </a:stretch>
        </p:blipFill>
        <p:spPr bwMode="auto">
          <a:xfrm>
            <a:off x="2209800" y="914400"/>
            <a:ext cx="4019550" cy="5676900"/>
          </a:xfrm>
          <a:prstGeom prst="rect">
            <a:avLst/>
          </a:prstGeom>
          <a:noFill/>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Dissecting the Body</a:t>
            </a:r>
            <a:endParaRPr lang="en-US" dirty="0"/>
          </a:p>
        </p:txBody>
      </p:sp>
      <p:sp>
        <p:nvSpPr>
          <p:cNvPr id="3" name="Text Placeholder 2"/>
          <p:cNvSpPr>
            <a:spLocks noGrp="1"/>
          </p:cNvSpPr>
          <p:nvPr>
            <p:ph type="body" sz="quarter" idx="10"/>
          </p:nvPr>
        </p:nvSpPr>
        <p:spPr>
          <a:xfrm>
            <a:off x="381000" y="1411553"/>
            <a:ext cx="8382000" cy="4616648"/>
          </a:xfrm>
        </p:spPr>
        <p:txBody>
          <a:bodyPr/>
          <a:lstStyle/>
          <a:p>
            <a:r>
              <a:rPr lang="en-US" dirty="0" smtClean="0"/>
              <a:t>Dissection is the step you see in movies and on TV due to it being the step when the body is actually cut open, this process follows but is not limited to these steps:</a:t>
            </a:r>
          </a:p>
          <a:p>
            <a:pPr marL="1031875" lvl="1" indent="-514350">
              <a:buFont typeface="+mj-lt"/>
              <a:buAutoNum type="arabicPeriod"/>
            </a:pPr>
            <a:r>
              <a:rPr lang="en-US" dirty="0" smtClean="0"/>
              <a:t>Making the Incision </a:t>
            </a:r>
          </a:p>
          <a:p>
            <a:pPr marL="1031875" lvl="1" indent="-514350">
              <a:buFont typeface="+mj-lt"/>
              <a:buAutoNum type="arabicPeriod"/>
            </a:pPr>
            <a:r>
              <a:rPr lang="en-US" dirty="0" smtClean="0"/>
              <a:t>Removing the Heart and Lungs  </a:t>
            </a:r>
          </a:p>
          <a:p>
            <a:pPr marL="1031875" lvl="1" indent="-514350">
              <a:buFont typeface="+mj-lt"/>
              <a:buAutoNum type="arabicPeriod"/>
            </a:pPr>
            <a:r>
              <a:rPr lang="en-US" dirty="0" smtClean="0"/>
              <a:t>Examine the Abdomen </a:t>
            </a:r>
          </a:p>
          <a:p>
            <a:pPr marL="1031875" lvl="1" indent="-514350">
              <a:buFont typeface="+mj-lt"/>
              <a:buAutoNum type="arabicPeriod"/>
            </a:pPr>
            <a:r>
              <a:rPr lang="en-US" dirty="0" smtClean="0"/>
              <a:t>Collecting Samples</a:t>
            </a:r>
          </a:p>
          <a:p>
            <a:pPr marL="1031875" lvl="1" indent="-514350">
              <a:buFont typeface="+mj-lt"/>
              <a:buAutoNum type="arabicPeriod"/>
            </a:pPr>
            <a:r>
              <a:rPr lang="en-US" dirty="0" smtClean="0"/>
              <a:t>Assessing the Head and Brain</a:t>
            </a:r>
          </a:p>
          <a:p>
            <a:pPr marL="1031875" lvl="1" indent="-514350">
              <a:buFont typeface="+mj-lt"/>
              <a:buAutoNum type="arabicPeriod"/>
            </a:pPr>
            <a:r>
              <a:rPr lang="en-US" dirty="0" smtClean="0"/>
              <a:t>Returning the Organs and Suturing</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Make the Y Incision</a:t>
            </a:r>
            <a:endParaRPr lang="en-US" dirty="0"/>
          </a:p>
        </p:txBody>
      </p:sp>
      <p:sp>
        <p:nvSpPr>
          <p:cNvPr id="4" name="Content Placeholder 3"/>
          <p:cNvSpPr>
            <a:spLocks noGrp="1"/>
          </p:cNvSpPr>
          <p:nvPr>
            <p:ph sz="half" idx="1"/>
          </p:nvPr>
        </p:nvSpPr>
        <p:spPr>
          <a:xfrm>
            <a:off x="381000" y="1411553"/>
            <a:ext cx="4114800" cy="4850559"/>
          </a:xfrm>
        </p:spPr>
        <p:txBody>
          <a:bodyPr/>
          <a:lstStyle/>
          <a:p>
            <a:r>
              <a:rPr lang="en-US" dirty="0" smtClean="0"/>
              <a:t>Made on the Ventral Side of the body</a:t>
            </a:r>
          </a:p>
          <a:p>
            <a:r>
              <a:rPr lang="en-US" dirty="0" smtClean="0"/>
              <a:t>Three arms on the incision – </a:t>
            </a:r>
          </a:p>
          <a:p>
            <a:pPr lvl="1"/>
            <a:r>
              <a:rPr lang="en-US" dirty="0" smtClean="0"/>
              <a:t>Two extending from each clavicle to the sternum (shoulder to breastbone)</a:t>
            </a:r>
          </a:p>
          <a:p>
            <a:pPr lvl="1"/>
            <a:r>
              <a:rPr lang="en-US" dirty="0" smtClean="0"/>
              <a:t>The third follows the mid-line down to the pubis</a:t>
            </a:r>
          </a:p>
          <a:p>
            <a:pPr lvl="1"/>
            <a:r>
              <a:rPr lang="en-US" dirty="0" smtClean="0"/>
              <a:t>The ribs and clavicles are now cut with a saw or shears and the breastplate is removed</a:t>
            </a:r>
            <a:endParaRPr lang="en-US" dirty="0"/>
          </a:p>
        </p:txBody>
      </p:sp>
      <p:pic>
        <p:nvPicPr>
          <p:cNvPr id="40962" name="Picture 2" descr="http://news.bmezine.com/wp-content/uploads/200704062214-pix1.jpg"/>
          <p:cNvPicPr>
            <a:picLocks noChangeAspect="1" noChangeArrowheads="1"/>
          </p:cNvPicPr>
          <p:nvPr/>
        </p:nvPicPr>
        <p:blipFill>
          <a:blip r:embed="rId2" cstate="print"/>
          <a:srcRect/>
          <a:stretch>
            <a:fillRect/>
          </a:stretch>
        </p:blipFill>
        <p:spPr bwMode="auto">
          <a:xfrm>
            <a:off x="4495800" y="1295400"/>
            <a:ext cx="4286250" cy="5038725"/>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Remove the Heart and Lungs</a:t>
            </a:r>
            <a:endParaRPr lang="en-US" dirty="0"/>
          </a:p>
        </p:txBody>
      </p:sp>
      <p:sp>
        <p:nvSpPr>
          <p:cNvPr id="5" name="Content Placeholder 4"/>
          <p:cNvSpPr>
            <a:spLocks noGrp="1"/>
          </p:cNvSpPr>
          <p:nvPr>
            <p:ph idx="1"/>
          </p:nvPr>
        </p:nvSpPr>
        <p:spPr>
          <a:xfrm>
            <a:off x="381000" y="1412875"/>
            <a:ext cx="8382000" cy="3293209"/>
          </a:xfrm>
        </p:spPr>
        <p:txBody>
          <a:bodyPr/>
          <a:lstStyle/>
          <a:p>
            <a:r>
              <a:rPr lang="en-US" dirty="0" smtClean="0"/>
              <a:t>May be removed sequentially, but are most often </a:t>
            </a:r>
            <a:r>
              <a:rPr lang="en-US" i="1" dirty="0" smtClean="0"/>
              <a:t>en bloc (</a:t>
            </a:r>
            <a:r>
              <a:rPr lang="en-US" dirty="0" smtClean="0"/>
              <a:t>as one unit)</a:t>
            </a:r>
          </a:p>
          <a:p>
            <a:r>
              <a:rPr lang="en-US" dirty="0" smtClean="0"/>
              <a:t>Blood samples used in typing, DNA analysis and other uses is taken from</a:t>
            </a:r>
          </a:p>
          <a:p>
            <a:pPr lvl="1"/>
            <a:r>
              <a:rPr lang="en-US" dirty="0" smtClean="0"/>
              <a:t>Heart</a:t>
            </a:r>
          </a:p>
          <a:p>
            <a:pPr lvl="1"/>
            <a:r>
              <a:rPr lang="en-US" dirty="0" smtClean="0"/>
              <a:t>Aorta</a:t>
            </a:r>
          </a:p>
          <a:p>
            <a:pPr lvl="1"/>
            <a:r>
              <a:rPr lang="en-US" dirty="0" smtClean="0"/>
              <a:t>Inferior vena cava</a:t>
            </a:r>
            <a:endParaRPr lang="en-US" dirty="0"/>
          </a:p>
        </p:txBody>
      </p:sp>
      <p:pic>
        <p:nvPicPr>
          <p:cNvPr id="43010" name="Picture 2" descr="http://www.heart-health-weightwatcher.com/images/HumanHeartDiagram.jpg"/>
          <p:cNvPicPr>
            <a:picLocks noChangeAspect="1" noChangeArrowheads="1"/>
          </p:cNvPicPr>
          <p:nvPr/>
        </p:nvPicPr>
        <p:blipFill>
          <a:blip r:embed="rId2" cstate="print"/>
          <a:srcRect/>
          <a:stretch>
            <a:fillRect/>
          </a:stretch>
        </p:blipFill>
        <p:spPr bwMode="auto">
          <a:xfrm>
            <a:off x="4267200" y="3286125"/>
            <a:ext cx="4448175" cy="3571875"/>
          </a:xfrm>
          <a:prstGeom prst="rect">
            <a:avLst/>
          </a:prstGeom>
          <a:noFill/>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Examine the Abdomen</a:t>
            </a:r>
            <a:endParaRPr lang="en-US" dirty="0"/>
          </a:p>
        </p:txBody>
      </p:sp>
      <p:sp>
        <p:nvSpPr>
          <p:cNvPr id="3" name="Content Placeholder 2"/>
          <p:cNvSpPr>
            <a:spLocks noGrp="1"/>
          </p:cNvSpPr>
          <p:nvPr>
            <p:ph idx="1"/>
          </p:nvPr>
        </p:nvSpPr>
        <p:spPr>
          <a:xfrm>
            <a:off x="381000" y="1412875"/>
            <a:ext cx="8382000" cy="1428083"/>
          </a:xfrm>
        </p:spPr>
        <p:txBody>
          <a:bodyPr/>
          <a:lstStyle/>
          <a:p>
            <a:r>
              <a:rPr lang="en-US" dirty="0" smtClean="0"/>
              <a:t>Each organ is weighed and measured</a:t>
            </a:r>
          </a:p>
          <a:p>
            <a:r>
              <a:rPr lang="en-US" dirty="0" smtClean="0"/>
              <a:t>Tissue samples are taken from each organ for testing</a:t>
            </a:r>
            <a:endParaRPr lang="en-US" dirty="0"/>
          </a:p>
        </p:txBody>
      </p:sp>
      <p:pic>
        <p:nvPicPr>
          <p:cNvPr id="44034" name="Picture 2" descr="http://www.nlm.nih.gov/medlineplus/ency/images/ency/fullsize/8896.jpg"/>
          <p:cNvPicPr>
            <a:picLocks noChangeAspect="1" noChangeArrowheads="1"/>
          </p:cNvPicPr>
          <p:nvPr/>
        </p:nvPicPr>
        <p:blipFill>
          <a:blip r:embed="rId2" cstate="print"/>
          <a:srcRect/>
          <a:stretch>
            <a:fillRect/>
          </a:stretch>
        </p:blipFill>
        <p:spPr bwMode="auto">
          <a:xfrm>
            <a:off x="2133600" y="2834640"/>
            <a:ext cx="5029200" cy="4023360"/>
          </a:xfrm>
          <a:prstGeom prst="rect">
            <a:avLst/>
          </a:prstGeom>
          <a:noFill/>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Collect Samples</a:t>
            </a:r>
            <a:endParaRPr lang="en-US" dirty="0"/>
          </a:p>
        </p:txBody>
      </p:sp>
      <p:sp>
        <p:nvSpPr>
          <p:cNvPr id="3" name="Content Placeholder 2"/>
          <p:cNvSpPr>
            <a:spLocks noGrp="1"/>
          </p:cNvSpPr>
          <p:nvPr>
            <p:ph idx="1"/>
          </p:nvPr>
        </p:nvSpPr>
        <p:spPr>
          <a:xfrm>
            <a:off x="381000" y="1412875"/>
            <a:ext cx="8382000" cy="2314480"/>
          </a:xfrm>
        </p:spPr>
        <p:txBody>
          <a:bodyPr/>
          <a:lstStyle/>
          <a:p>
            <a:r>
              <a:rPr lang="en-US" dirty="0" smtClean="0"/>
              <a:t>Stomach contents are examined for toxicological evidence, also can determine time of last meal</a:t>
            </a:r>
          </a:p>
          <a:p>
            <a:r>
              <a:rPr lang="en-US" dirty="0" smtClean="0"/>
              <a:t>Also will take samples of ocular fluid, bile from the gall bladder, urine, and liver tissue</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Assessing the Head and Brain</a:t>
            </a:r>
            <a:endParaRPr lang="en-US" dirty="0"/>
          </a:p>
        </p:txBody>
      </p:sp>
      <p:sp>
        <p:nvSpPr>
          <p:cNvPr id="3" name="Content Placeholder 2"/>
          <p:cNvSpPr>
            <a:spLocks noGrp="1"/>
          </p:cNvSpPr>
          <p:nvPr>
            <p:ph idx="1"/>
          </p:nvPr>
        </p:nvSpPr>
        <p:spPr>
          <a:xfrm>
            <a:off x="381000" y="1412875"/>
            <a:ext cx="8382000" cy="3299365"/>
          </a:xfrm>
        </p:spPr>
        <p:txBody>
          <a:bodyPr/>
          <a:lstStyle/>
          <a:p>
            <a:r>
              <a:rPr lang="en-US" dirty="0" smtClean="0"/>
              <a:t>Look for skull fractures and head trauma before removing brain</a:t>
            </a:r>
          </a:p>
          <a:p>
            <a:r>
              <a:rPr lang="en-US" dirty="0" smtClean="0"/>
              <a:t>Triangular section of skull removed above eyes and brain is observed </a:t>
            </a:r>
            <a:r>
              <a:rPr lang="en-US" i="1" dirty="0" smtClean="0"/>
              <a:t>in situ</a:t>
            </a:r>
            <a:r>
              <a:rPr lang="en-US" dirty="0" smtClean="0"/>
              <a:t> (in place) before being removed</a:t>
            </a:r>
          </a:p>
          <a:p>
            <a:r>
              <a:rPr lang="en-US" dirty="0" smtClean="0"/>
              <a:t>After removal, ME has a very short time frame for examining the brain before it turns to mush</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Return the Organs and Suture</a:t>
            </a:r>
            <a:endParaRPr lang="en-US" dirty="0"/>
          </a:p>
        </p:txBody>
      </p:sp>
      <p:sp>
        <p:nvSpPr>
          <p:cNvPr id="3" name="Content Placeholder 2"/>
          <p:cNvSpPr>
            <a:spLocks noGrp="1"/>
          </p:cNvSpPr>
          <p:nvPr>
            <p:ph idx="1"/>
          </p:nvPr>
        </p:nvSpPr>
        <p:spPr>
          <a:xfrm>
            <a:off x="381000" y="1412875"/>
            <a:ext cx="8382000" cy="886397"/>
          </a:xfrm>
        </p:spPr>
        <p:txBody>
          <a:bodyPr/>
          <a:lstStyle/>
          <a:p>
            <a:r>
              <a:rPr lang="en-US" dirty="0" smtClean="0"/>
              <a:t>After all needed samples are taken, the body is sutured and returned to the family for burial</a:t>
            </a:r>
            <a:endParaRPr lang="en-US" dirty="0"/>
          </a:p>
        </p:txBody>
      </p:sp>
      <p:pic>
        <p:nvPicPr>
          <p:cNvPr id="45058" name="Picture 2" descr="http://www.voicesofpalestine.org/outrageous/photos/suture01.jpg"/>
          <p:cNvPicPr>
            <a:picLocks noChangeAspect="1" noChangeArrowheads="1"/>
          </p:cNvPicPr>
          <p:nvPr/>
        </p:nvPicPr>
        <p:blipFill>
          <a:blip r:embed="rId2" cstate="print"/>
          <a:srcRect/>
          <a:stretch>
            <a:fillRect/>
          </a:stretch>
        </p:blipFill>
        <p:spPr bwMode="auto">
          <a:xfrm>
            <a:off x="2667000" y="2362200"/>
            <a:ext cx="3771900" cy="4495800"/>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Defining  "Dead"</a:t>
            </a:r>
            <a:endParaRPr lang="en-US" dirty="0"/>
          </a:p>
        </p:txBody>
      </p:sp>
      <p:sp>
        <p:nvSpPr>
          <p:cNvPr id="3" name="Text Placeholder 2"/>
          <p:cNvSpPr>
            <a:spLocks noGrp="1"/>
          </p:cNvSpPr>
          <p:nvPr>
            <p:ph type="body" sz="quarter" idx="10"/>
          </p:nvPr>
        </p:nvSpPr>
        <p:spPr>
          <a:xfrm>
            <a:off x="381000" y="1411553"/>
            <a:ext cx="8382000" cy="2511457"/>
          </a:xfrm>
        </p:spPr>
        <p:txBody>
          <a:bodyPr/>
          <a:lstStyle/>
          <a:p>
            <a:r>
              <a:rPr lang="en-US" dirty="0" smtClean="0"/>
              <a:t>In the late 16</a:t>
            </a:r>
            <a:r>
              <a:rPr lang="en-US" baseline="30000" dirty="0" smtClean="0"/>
              <a:t>th</a:t>
            </a:r>
            <a:r>
              <a:rPr lang="en-US" dirty="0" smtClean="0"/>
              <a:t> century, a list of tests were devised to determine if someone was dead:</a:t>
            </a:r>
          </a:p>
          <a:p>
            <a:pPr lvl="2"/>
            <a:r>
              <a:rPr lang="en-US" dirty="0" smtClean="0"/>
              <a:t>Tongue and Nipple Pulling</a:t>
            </a:r>
          </a:p>
          <a:p>
            <a:pPr lvl="2"/>
            <a:r>
              <a:rPr lang="en-US" dirty="0" smtClean="0"/>
              <a:t>Tobacco and Smoke Enemas</a:t>
            </a:r>
          </a:p>
          <a:p>
            <a:pPr lvl="2"/>
            <a:r>
              <a:rPr lang="en-US" dirty="0" smtClean="0"/>
              <a:t>Insertion of Hot Pokers into Body orifices</a:t>
            </a:r>
          </a:p>
          <a:p>
            <a:pPr lvl="2"/>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r>
              <a:rPr dirty="0" smtClean="0"/>
              <a:t>So, they only found a </a:t>
            </a:r>
            <a:r>
              <a:rPr dirty="0" smtClean="0"/>
              <a:t>skeleton</a:t>
            </a:r>
            <a:r>
              <a:rPr lang="en-US" dirty="0" smtClean="0"/>
              <a:t>…Now </a:t>
            </a:r>
            <a:r>
              <a:rPr lang="en-US" dirty="0" smtClean="0"/>
              <a:t>What do you do?</a:t>
            </a:r>
            <a:endParaRPr lang="en-US" dirty="0"/>
          </a:p>
        </p:txBody>
      </p:sp>
      <p:sp>
        <p:nvSpPr>
          <p:cNvPr id="3" name="Content Placeholder 2"/>
          <p:cNvSpPr>
            <a:spLocks noGrp="1"/>
          </p:cNvSpPr>
          <p:nvPr>
            <p:ph idx="1"/>
          </p:nvPr>
        </p:nvSpPr>
        <p:spPr>
          <a:xfrm>
            <a:off x="381000" y="1599138"/>
            <a:ext cx="8382000" cy="4875181"/>
          </a:xfrm>
        </p:spPr>
        <p:txBody>
          <a:bodyPr/>
          <a:lstStyle/>
          <a:p>
            <a:r>
              <a:rPr lang="en-US" dirty="0" smtClean="0"/>
              <a:t>Determine if the bones are human</a:t>
            </a:r>
          </a:p>
          <a:p>
            <a:pPr lvl="1"/>
            <a:r>
              <a:rPr lang="en-US" sz="2400" dirty="0" smtClean="0"/>
              <a:t>The front paw bones of a bear are very similar to the human hand</a:t>
            </a:r>
          </a:p>
          <a:p>
            <a:pPr lvl="1"/>
            <a:r>
              <a:rPr lang="en-US" sz="2400" dirty="0" smtClean="0"/>
              <a:t>Shell fragments from turtles can be mistaken for human skull fragments</a:t>
            </a:r>
          </a:p>
          <a:p>
            <a:pPr lvl="1"/>
            <a:r>
              <a:rPr lang="en-US" sz="2400" dirty="0" smtClean="0"/>
              <a:t>Sheep ribs are similar to human ribs</a:t>
            </a:r>
          </a:p>
          <a:p>
            <a:pPr lvl="1"/>
            <a:r>
              <a:rPr lang="en-US" sz="2400" dirty="0" smtClean="0"/>
              <a:t>Infants are almost impossible to identify since the bones are much smaller (confused with small animals) and the skull is not yet fused so a full skull will not be found</a:t>
            </a:r>
          </a:p>
          <a:p>
            <a:pPr lvl="1"/>
            <a:r>
              <a:rPr lang="en-US" sz="2400" dirty="0" smtClean="0"/>
              <a:t>A forensic Anthropologist uses the fact that bones have ridges, indentions, and bumps that are indicative of particular species and function</a:t>
            </a:r>
          </a:p>
          <a:p>
            <a:pPr lvl="2"/>
            <a:r>
              <a:rPr lang="en-US" dirty="0" smtClean="0"/>
              <a:t>These traits are used to identify species</a:t>
            </a: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Skeletons</a:t>
            </a:r>
            <a:r>
              <a:rPr lang="en-US" dirty="0" smtClean="0"/>
              <a:t>…</a:t>
            </a:r>
            <a:endParaRPr lang="en-US" dirty="0"/>
          </a:p>
        </p:txBody>
      </p:sp>
      <p:sp>
        <p:nvSpPr>
          <p:cNvPr id="3" name="Content Placeholder 2"/>
          <p:cNvSpPr>
            <a:spLocks noGrp="1"/>
          </p:cNvSpPr>
          <p:nvPr>
            <p:ph idx="1"/>
          </p:nvPr>
        </p:nvSpPr>
        <p:spPr>
          <a:xfrm>
            <a:off x="381000" y="1412875"/>
            <a:ext cx="8382000" cy="4598182"/>
          </a:xfrm>
        </p:spPr>
        <p:txBody>
          <a:bodyPr/>
          <a:lstStyle/>
          <a:p>
            <a:r>
              <a:rPr lang="en-US" dirty="0" smtClean="0"/>
              <a:t>Determine Age</a:t>
            </a:r>
          </a:p>
          <a:p>
            <a:pPr lvl="1"/>
            <a:r>
              <a:rPr lang="en-US" sz="2000" dirty="0" smtClean="0"/>
              <a:t>More accurate for younger victims than older victims</a:t>
            </a:r>
          </a:p>
          <a:p>
            <a:pPr lvl="2"/>
            <a:r>
              <a:rPr lang="en-US" sz="2000" dirty="0" smtClean="0"/>
              <a:t>Why is this? </a:t>
            </a:r>
          </a:p>
          <a:p>
            <a:pPr lvl="1"/>
            <a:r>
              <a:rPr lang="en-US" sz="2000" dirty="0" smtClean="0"/>
              <a:t>Look for:</a:t>
            </a:r>
          </a:p>
          <a:p>
            <a:pPr lvl="2"/>
            <a:r>
              <a:rPr lang="en-US" sz="2000" dirty="0" smtClean="0"/>
              <a:t>Teeth – used to identify someone 18 years or younger, since all teeth are typically in place by that age</a:t>
            </a:r>
          </a:p>
          <a:p>
            <a:pPr lvl="2"/>
            <a:r>
              <a:rPr lang="en-US" sz="2000" dirty="0" smtClean="0"/>
              <a:t>Skull – not of any use in adults, but in infants, one can determine age based on fusing of suture lines in the skull fragments</a:t>
            </a:r>
          </a:p>
          <a:p>
            <a:pPr lvl="2"/>
            <a:r>
              <a:rPr lang="en-US" sz="2000" dirty="0" smtClean="0"/>
              <a:t>Legs and Arms – determine age of 25 or younger, bones have reached max growth by that age</a:t>
            </a:r>
          </a:p>
          <a:p>
            <a:pPr lvl="2"/>
            <a:r>
              <a:rPr lang="en-US" sz="2000" dirty="0" smtClean="0"/>
              <a:t>Pelvis – stops growing at age 50</a:t>
            </a:r>
          </a:p>
          <a:p>
            <a:pPr lvl="2"/>
            <a:r>
              <a:rPr lang="en-US" sz="2000" dirty="0" smtClean="0"/>
              <a:t>Ribs – can determine age up to 70 years ( ±1.5 years up to 30 years old and ±5 years up to 70 years old)</a:t>
            </a:r>
          </a:p>
          <a:p>
            <a:pPr lvl="2"/>
            <a:r>
              <a:rPr lang="en-US" sz="2000" dirty="0" smtClean="0"/>
              <a:t>Bone Density – less dense means older person</a:t>
            </a:r>
            <a:endParaRPr lang="en-US" sz="2000" dirty="0"/>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Skeletons</a:t>
            </a:r>
            <a:r>
              <a:rPr lang="en-US" dirty="0" smtClean="0"/>
              <a:t>…</a:t>
            </a:r>
            <a:endParaRPr lang="en-US" dirty="0"/>
          </a:p>
        </p:txBody>
      </p:sp>
      <p:sp>
        <p:nvSpPr>
          <p:cNvPr id="3" name="Content Placeholder 2"/>
          <p:cNvSpPr>
            <a:spLocks noGrp="1"/>
          </p:cNvSpPr>
          <p:nvPr>
            <p:ph idx="1"/>
          </p:nvPr>
        </p:nvSpPr>
        <p:spPr>
          <a:xfrm>
            <a:off x="381000" y="1412875"/>
            <a:ext cx="8382000" cy="3767185"/>
          </a:xfrm>
        </p:spPr>
        <p:txBody>
          <a:bodyPr/>
          <a:lstStyle/>
          <a:p>
            <a:r>
              <a:rPr lang="en-US" dirty="0" smtClean="0"/>
              <a:t>Determine Stature</a:t>
            </a:r>
          </a:p>
          <a:p>
            <a:pPr lvl="1"/>
            <a:r>
              <a:rPr lang="en-US" dirty="0" smtClean="0"/>
              <a:t>If a full skeleton is found, this job is easy. Sadly, a full skeleton is rarely ever found</a:t>
            </a:r>
          </a:p>
          <a:p>
            <a:pPr lvl="1"/>
            <a:r>
              <a:rPr lang="en-US" dirty="0" smtClean="0"/>
              <a:t>Height is usually 5 times the length of the </a:t>
            </a:r>
            <a:r>
              <a:rPr lang="en-US" i="1" dirty="0" err="1" smtClean="0"/>
              <a:t>humerus</a:t>
            </a:r>
            <a:r>
              <a:rPr lang="en-US" dirty="0" smtClean="0"/>
              <a:t> (upper arm bone)</a:t>
            </a:r>
          </a:p>
          <a:p>
            <a:pPr lvl="1"/>
            <a:r>
              <a:rPr lang="en-US" dirty="0" smtClean="0"/>
              <a:t>Thickness of bone is proportional to muscle structure</a:t>
            </a:r>
          </a:p>
          <a:p>
            <a:pPr lvl="2"/>
            <a:r>
              <a:rPr lang="en-US" dirty="0" smtClean="0"/>
              <a:t>Also can be indicative of dexterity, right handed people have thicker bones on the right side of the body</a:t>
            </a:r>
            <a:endParaRPr lang="en-US"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Skeletons</a:t>
            </a:r>
            <a:r>
              <a:rPr lang="en-US" dirty="0" smtClean="0"/>
              <a:t>…</a:t>
            </a:r>
            <a:endParaRPr lang="en-US" dirty="0"/>
          </a:p>
        </p:txBody>
      </p:sp>
      <p:sp>
        <p:nvSpPr>
          <p:cNvPr id="3" name="Content Placeholder 2"/>
          <p:cNvSpPr>
            <a:spLocks noGrp="1"/>
          </p:cNvSpPr>
          <p:nvPr>
            <p:ph idx="1"/>
          </p:nvPr>
        </p:nvSpPr>
        <p:spPr>
          <a:xfrm>
            <a:off x="381000" y="1412875"/>
            <a:ext cx="8382000" cy="4856714"/>
          </a:xfrm>
        </p:spPr>
        <p:txBody>
          <a:bodyPr/>
          <a:lstStyle/>
          <a:p>
            <a:r>
              <a:rPr lang="en-US" dirty="0" smtClean="0"/>
              <a:t>Determine Sex –</a:t>
            </a:r>
          </a:p>
          <a:p>
            <a:pPr lvl="1"/>
            <a:r>
              <a:rPr lang="en-US" dirty="0" smtClean="0"/>
              <a:t>In infants this is nearly impossible</a:t>
            </a:r>
          </a:p>
          <a:p>
            <a:pPr lvl="1"/>
            <a:r>
              <a:rPr lang="en-US" dirty="0" smtClean="0"/>
              <a:t>In adults or teens, puberty has set bones into gender specific patterns</a:t>
            </a:r>
          </a:p>
          <a:p>
            <a:pPr lvl="2"/>
            <a:r>
              <a:rPr lang="en-US" sz="2000" dirty="0" smtClean="0"/>
              <a:t>In males, the </a:t>
            </a:r>
            <a:r>
              <a:rPr lang="en-US" sz="2000" i="1" dirty="0" err="1" smtClean="0"/>
              <a:t>humerus</a:t>
            </a:r>
            <a:r>
              <a:rPr lang="en-US" sz="2000" dirty="0" smtClean="0"/>
              <a:t>, the </a:t>
            </a:r>
            <a:r>
              <a:rPr lang="en-US" sz="2000" i="1" dirty="0" smtClean="0"/>
              <a:t>radius </a:t>
            </a:r>
            <a:r>
              <a:rPr lang="en-US" sz="2000" dirty="0" smtClean="0"/>
              <a:t> (the lower bone in the thumb), and the </a:t>
            </a:r>
            <a:r>
              <a:rPr lang="en-US" sz="2000" i="1" dirty="0" smtClean="0"/>
              <a:t>femur</a:t>
            </a:r>
            <a:r>
              <a:rPr lang="en-US" sz="2000" dirty="0" smtClean="0"/>
              <a:t> are larger in males</a:t>
            </a:r>
          </a:p>
          <a:p>
            <a:pPr lvl="2"/>
            <a:r>
              <a:rPr lang="en-US" sz="2000" dirty="0" smtClean="0"/>
              <a:t>The female pelvis is wider and the pelvic outlet is more open, for childbirth purposes</a:t>
            </a:r>
          </a:p>
          <a:p>
            <a:pPr lvl="2"/>
            <a:r>
              <a:rPr lang="en-US" sz="2000" dirty="0" smtClean="0"/>
              <a:t>The male pelvis is designed only for support and movement, thus it is thicker and the pelvic outlet is much more narrow</a:t>
            </a:r>
          </a:p>
          <a:p>
            <a:pPr lvl="2"/>
            <a:r>
              <a:rPr lang="en-US" sz="2000" dirty="0" smtClean="0"/>
              <a:t>The male </a:t>
            </a:r>
            <a:r>
              <a:rPr lang="en-US" sz="2000" i="1" dirty="0" smtClean="0"/>
              <a:t>mandible</a:t>
            </a:r>
            <a:r>
              <a:rPr lang="en-US" sz="2000" dirty="0" smtClean="0"/>
              <a:t> ( jaw bone) is slightly curved and in females, it is straight</a:t>
            </a:r>
          </a:p>
          <a:p>
            <a:pPr lvl="2"/>
            <a:r>
              <a:rPr lang="en-US" sz="2000" dirty="0" smtClean="0"/>
              <a:t>The male skull has more prominent crest and ridges and is much thicker and larger</a:t>
            </a:r>
            <a:endParaRPr lang="en-US" sz="200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Skeltons</a:t>
            </a:r>
            <a:r>
              <a:rPr lang="en-US" dirty="0" smtClean="0"/>
              <a:t>…</a:t>
            </a:r>
            <a:endParaRPr lang="en-US" dirty="0"/>
          </a:p>
        </p:txBody>
      </p:sp>
      <p:sp>
        <p:nvSpPr>
          <p:cNvPr id="3" name="Content Placeholder 2"/>
          <p:cNvSpPr>
            <a:spLocks noGrp="1"/>
          </p:cNvSpPr>
          <p:nvPr>
            <p:ph idx="1"/>
          </p:nvPr>
        </p:nvSpPr>
        <p:spPr>
          <a:xfrm>
            <a:off x="381000" y="1412875"/>
            <a:ext cx="8382000" cy="4204228"/>
          </a:xfrm>
        </p:spPr>
        <p:txBody>
          <a:bodyPr/>
          <a:lstStyle/>
          <a:p>
            <a:r>
              <a:rPr lang="en-US" dirty="0" smtClean="0"/>
              <a:t>Determine Race</a:t>
            </a:r>
          </a:p>
          <a:p>
            <a:pPr lvl="1"/>
            <a:r>
              <a:rPr lang="en-US" dirty="0" smtClean="0"/>
              <a:t>Skulls</a:t>
            </a:r>
          </a:p>
          <a:p>
            <a:pPr lvl="2"/>
            <a:r>
              <a:rPr lang="en-US" dirty="0" smtClean="0"/>
              <a:t>Caucasians – have high rounded skulls, straight faces, and narrow protruding noses, triangular eye sockets</a:t>
            </a:r>
          </a:p>
          <a:p>
            <a:pPr lvl="2"/>
            <a:r>
              <a:rPr lang="en-US" dirty="0" smtClean="0"/>
              <a:t>Negroid – lower and narrower skulls, wider and flatter noses, prominent and protruding teeth, squared eye sockets</a:t>
            </a:r>
          </a:p>
          <a:p>
            <a:pPr lvl="2"/>
            <a:r>
              <a:rPr lang="en-US" dirty="0" smtClean="0"/>
              <a:t>Mongoloids – broad round skulls, arched face, round eye sockets,  wide facial dimensions</a:t>
            </a:r>
          </a:p>
          <a:p>
            <a:pPr lvl="2"/>
            <a:r>
              <a:rPr lang="en-US" dirty="0" smtClean="0"/>
              <a:t>Mixed Race – can not be determined due to mix of features</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Determining TOD</a:t>
            </a:r>
            <a:endParaRPr lang="en-US" dirty="0"/>
          </a:p>
        </p:txBody>
      </p:sp>
      <p:sp>
        <p:nvSpPr>
          <p:cNvPr id="3" name="Content Placeholder 2"/>
          <p:cNvSpPr>
            <a:spLocks noGrp="1"/>
          </p:cNvSpPr>
          <p:nvPr>
            <p:ph idx="1"/>
          </p:nvPr>
        </p:nvSpPr>
        <p:spPr>
          <a:xfrm>
            <a:off x="381000" y="1412875"/>
            <a:ext cx="8382000" cy="5170646"/>
          </a:xfrm>
        </p:spPr>
        <p:txBody>
          <a:bodyPr/>
          <a:lstStyle/>
          <a:p>
            <a:r>
              <a:rPr lang="en-US" dirty="0" smtClean="0"/>
              <a:t>Examine artifacts from burial site</a:t>
            </a:r>
          </a:p>
          <a:p>
            <a:r>
              <a:rPr lang="en-US" dirty="0" smtClean="0"/>
              <a:t>Chemical Analysis – measure nitrogen levels in the bones, Nitrogen decreases as time passes; Also look for amino acids, bones that are fresh may yield 15 </a:t>
            </a:r>
            <a:r>
              <a:rPr lang="en-US" dirty="0" err="1" smtClean="0"/>
              <a:t>aminos</a:t>
            </a:r>
            <a:r>
              <a:rPr lang="en-US" dirty="0" smtClean="0"/>
              <a:t> and old bones give off only 7 </a:t>
            </a:r>
            <a:r>
              <a:rPr lang="en-US" dirty="0" err="1" smtClean="0"/>
              <a:t>aminos</a:t>
            </a:r>
            <a:endParaRPr lang="en-US" dirty="0" smtClean="0"/>
          </a:p>
          <a:p>
            <a:r>
              <a:rPr lang="en-US" dirty="0" smtClean="0"/>
              <a:t>UV Light Test – fresh bones glow when exposed to UV light, bones 100 years old or older do not glow at all</a:t>
            </a:r>
          </a:p>
          <a:p>
            <a:r>
              <a:rPr lang="en-US" dirty="0" smtClean="0"/>
              <a:t>Radioactive Dating – Not of any major use in forensics due to gaps in accuracy</a:t>
            </a:r>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Rigor Mortis</a:t>
            </a:r>
            <a:endParaRPr lang="en-US" dirty="0"/>
          </a:p>
        </p:txBody>
      </p:sp>
      <p:sp>
        <p:nvSpPr>
          <p:cNvPr id="3" name="Content Placeholder 2"/>
          <p:cNvSpPr>
            <a:spLocks noGrp="1"/>
          </p:cNvSpPr>
          <p:nvPr>
            <p:ph idx="1"/>
          </p:nvPr>
        </p:nvSpPr>
        <p:spPr>
          <a:xfrm>
            <a:off x="381000" y="1412875"/>
            <a:ext cx="8382000" cy="4333494"/>
          </a:xfrm>
        </p:spPr>
        <p:txBody>
          <a:bodyPr/>
          <a:lstStyle/>
          <a:p>
            <a:r>
              <a:rPr lang="en-US" dirty="0" smtClean="0"/>
              <a:t>Stiffening of the muscles in the body following this time scale:</a:t>
            </a:r>
          </a:p>
          <a:p>
            <a:pPr lvl="1"/>
            <a:r>
              <a:rPr lang="en-US" dirty="0" smtClean="0"/>
              <a:t>2 hours: small muscles in the face and neck stiffen and the progress heads to the lower body</a:t>
            </a:r>
          </a:p>
          <a:p>
            <a:pPr lvl="1"/>
            <a:r>
              <a:rPr lang="en-US" dirty="0" smtClean="0"/>
              <a:t>8-12 hours: body is completely stiff and in position at time of death unless body is altered posthumously </a:t>
            </a:r>
          </a:p>
          <a:p>
            <a:pPr lvl="1"/>
            <a:r>
              <a:rPr lang="en-US" dirty="0" smtClean="0"/>
              <a:t>30 hours: the body loosens again as blood begins to pool, this period of stiffness is called the </a:t>
            </a:r>
            <a:r>
              <a:rPr lang="en-US" i="1" dirty="0" smtClean="0"/>
              <a:t>rigid state</a:t>
            </a:r>
            <a:endParaRPr lang="en-US" dirty="0" smtClean="0"/>
          </a:p>
          <a:p>
            <a:pPr lvl="2"/>
            <a:r>
              <a:rPr lang="en-US" dirty="0" smtClean="0"/>
              <a:t>The relaxed state after 30 hours is called </a:t>
            </a:r>
            <a:r>
              <a:rPr lang="en-US" i="1" dirty="0" smtClean="0"/>
              <a:t>flaccid state</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Exceptions to the Rigor Mortis Rules</a:t>
            </a:r>
            <a:endParaRPr lang="en-US" dirty="0"/>
          </a:p>
        </p:txBody>
      </p:sp>
      <p:sp>
        <p:nvSpPr>
          <p:cNvPr id="3" name="Content Placeholder 2"/>
          <p:cNvSpPr>
            <a:spLocks noGrp="1"/>
          </p:cNvSpPr>
          <p:nvPr>
            <p:ph idx="1"/>
          </p:nvPr>
        </p:nvSpPr>
        <p:spPr>
          <a:xfrm>
            <a:off x="381000" y="1412875"/>
            <a:ext cx="8382000" cy="2856167"/>
          </a:xfrm>
        </p:spPr>
        <p:txBody>
          <a:bodyPr/>
          <a:lstStyle/>
          <a:p>
            <a:r>
              <a:rPr lang="en-US" dirty="0" smtClean="0"/>
              <a:t>A victim who ran from an assailant will show stiffening in the legs first</a:t>
            </a:r>
          </a:p>
          <a:p>
            <a:r>
              <a:rPr lang="en-US" dirty="0" smtClean="0"/>
              <a:t>Poisoned victims become stiff instantly due to nervous system reaction to poison</a:t>
            </a:r>
          </a:p>
          <a:p>
            <a:r>
              <a:rPr lang="en-US" dirty="0" smtClean="0"/>
              <a:t>Elevated body temperature prior to death speeds up the rigor mortis process</a:t>
            </a:r>
            <a:endParaRPr lang="en-US" dirty="0"/>
          </a:p>
        </p:txBody>
      </p:sp>
      <p:pic>
        <p:nvPicPr>
          <p:cNvPr id="48130" name="Picture 2" descr="http://www.pathguy.com/~tdemark/0006.jpg"/>
          <p:cNvPicPr>
            <a:picLocks noChangeAspect="1" noChangeArrowheads="1"/>
          </p:cNvPicPr>
          <p:nvPr/>
        </p:nvPicPr>
        <p:blipFill>
          <a:blip r:embed="rId2" cstate="print"/>
          <a:srcRect/>
          <a:stretch>
            <a:fillRect/>
          </a:stretch>
        </p:blipFill>
        <p:spPr bwMode="auto">
          <a:xfrm>
            <a:off x="1676400" y="4267200"/>
            <a:ext cx="5715000" cy="2590800"/>
          </a:xfrm>
          <a:prstGeom prst="rect">
            <a:avLst/>
          </a:prstGeom>
          <a:noFill/>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Lividity</a:t>
            </a:r>
            <a:r>
              <a:rPr lang="en-US" dirty="0" smtClean="0"/>
              <a:t>…Getting the Blues</a:t>
            </a:r>
            <a:endParaRPr lang="en-US" dirty="0"/>
          </a:p>
        </p:txBody>
      </p:sp>
      <p:sp>
        <p:nvSpPr>
          <p:cNvPr id="3" name="Content Placeholder 2"/>
          <p:cNvSpPr>
            <a:spLocks noGrp="1"/>
          </p:cNvSpPr>
          <p:nvPr>
            <p:ph idx="1"/>
          </p:nvPr>
        </p:nvSpPr>
        <p:spPr>
          <a:xfrm>
            <a:off x="381000" y="1412875"/>
            <a:ext cx="8382000" cy="5109091"/>
          </a:xfrm>
        </p:spPr>
        <p:txBody>
          <a:bodyPr/>
          <a:lstStyle/>
          <a:p>
            <a:r>
              <a:rPr lang="en-US" b="1" i="1" dirty="0" err="1" smtClean="0"/>
              <a:t>Livor</a:t>
            </a:r>
            <a:r>
              <a:rPr lang="en-US" b="1" i="1" dirty="0" smtClean="0"/>
              <a:t> Mortis </a:t>
            </a:r>
            <a:r>
              <a:rPr lang="en-US" b="1" dirty="0" smtClean="0"/>
              <a:t>or </a:t>
            </a:r>
            <a:r>
              <a:rPr lang="en-US" b="1" i="1" dirty="0" smtClean="0"/>
              <a:t>Postmortem Hypostasis</a:t>
            </a:r>
            <a:endParaRPr lang="en-US" dirty="0" smtClean="0"/>
          </a:p>
          <a:p>
            <a:pPr lvl="1"/>
            <a:r>
              <a:rPr lang="en-US" dirty="0" smtClean="0"/>
              <a:t>Stagnation of the blood in the vessels due to the stopping of blood flow and pooling where gravity takes it</a:t>
            </a:r>
          </a:p>
          <a:p>
            <a:pPr lvl="1"/>
            <a:r>
              <a:rPr lang="en-US" dirty="0" smtClean="0"/>
              <a:t>Any part of the body that presses against a firm surface is pale and the surrounding areas are livid</a:t>
            </a:r>
          </a:p>
          <a:p>
            <a:pPr lvl="1"/>
            <a:r>
              <a:rPr lang="en-US" dirty="0" smtClean="0"/>
              <a:t>Appears about 30 minutes after death and reaches maximum  at 8-12 hours after death</a:t>
            </a:r>
          </a:p>
          <a:p>
            <a:pPr lvl="1"/>
            <a:r>
              <a:rPr lang="en-US" dirty="0" smtClean="0"/>
              <a:t>Color indicates condition</a:t>
            </a:r>
          </a:p>
          <a:p>
            <a:pPr lvl="2"/>
            <a:r>
              <a:rPr lang="en-US" dirty="0" smtClean="0"/>
              <a:t>Red/Pink – high oxygen levels</a:t>
            </a:r>
          </a:p>
          <a:p>
            <a:pPr lvl="2"/>
            <a:r>
              <a:rPr lang="en-US" dirty="0" smtClean="0"/>
              <a:t>Deep purple – severe heart failure</a:t>
            </a:r>
          </a:p>
          <a:p>
            <a:pPr lvl="2"/>
            <a:r>
              <a:rPr lang="en-US" dirty="0" smtClean="0"/>
              <a:t>Gray - poison</a:t>
            </a:r>
            <a:endParaRPr 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Putrefication </a:t>
            </a:r>
            <a:endParaRPr lang="en-US" dirty="0"/>
          </a:p>
        </p:txBody>
      </p:sp>
      <p:sp>
        <p:nvSpPr>
          <p:cNvPr id="3" name="Content Placeholder 2"/>
          <p:cNvSpPr>
            <a:spLocks noGrp="1"/>
          </p:cNvSpPr>
          <p:nvPr>
            <p:ph idx="1"/>
          </p:nvPr>
        </p:nvSpPr>
        <p:spPr>
          <a:xfrm>
            <a:off x="381000" y="1412875"/>
            <a:ext cx="8382000" cy="5269135"/>
          </a:xfrm>
        </p:spPr>
        <p:txBody>
          <a:bodyPr/>
          <a:lstStyle/>
          <a:p>
            <a:r>
              <a:rPr lang="en-US" dirty="0" smtClean="0"/>
              <a:t>The takeover of bacteria beginning the decomposition process</a:t>
            </a:r>
          </a:p>
          <a:p>
            <a:pPr lvl="1"/>
            <a:r>
              <a:rPr lang="en-US" dirty="0" smtClean="0"/>
              <a:t>Mummification – occurs when body dries out due to high temperatures or concentration gradient (Egyptians using salt)</a:t>
            </a:r>
          </a:p>
          <a:p>
            <a:pPr lvl="1"/>
            <a:r>
              <a:rPr lang="en-US" dirty="0" err="1" smtClean="0"/>
              <a:t>Adipocere</a:t>
            </a:r>
            <a:r>
              <a:rPr lang="en-US" dirty="0" smtClean="0"/>
              <a:t> Formation – formation of a waxy substance due to influx of water (grave wax), it takes three to six months to form</a:t>
            </a:r>
          </a:p>
          <a:p>
            <a:pPr lvl="2"/>
            <a:r>
              <a:rPr lang="en-US" dirty="0" smtClean="0"/>
              <a:t>When sinkers become floaters:</a:t>
            </a:r>
          </a:p>
          <a:p>
            <a:pPr lvl="3"/>
            <a:r>
              <a:rPr lang="en-US" dirty="0" smtClean="0"/>
              <a:t>Rise to surface due to gas buildup from decomposition of body tissues</a:t>
            </a:r>
          </a:p>
          <a:p>
            <a:pPr lvl="4"/>
            <a:r>
              <a:rPr lang="en-US" dirty="0" smtClean="0"/>
              <a:t>In warm water the time of flotation takes much less time than cooler water</a:t>
            </a:r>
            <a:endParaRPr lang="en-US"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Waiting Mortuary</a:t>
            </a:r>
            <a:endParaRPr lang="en-US" dirty="0"/>
          </a:p>
        </p:txBody>
      </p:sp>
      <p:sp>
        <p:nvSpPr>
          <p:cNvPr id="3" name="Text Placeholder 2"/>
          <p:cNvSpPr>
            <a:spLocks noGrp="1"/>
          </p:cNvSpPr>
          <p:nvPr>
            <p:ph type="body" sz="quarter" idx="10"/>
          </p:nvPr>
        </p:nvSpPr>
        <p:spPr>
          <a:xfrm>
            <a:off x="381000" y="1411553"/>
            <a:ext cx="8382000" cy="4727448"/>
          </a:xfrm>
        </p:spPr>
        <p:txBody>
          <a:bodyPr/>
          <a:lstStyle/>
          <a:p>
            <a:r>
              <a:rPr lang="en-US" dirty="0" smtClean="0"/>
              <a:t>In the 17</a:t>
            </a:r>
            <a:r>
              <a:rPr lang="en-US" baseline="30000" dirty="0" smtClean="0"/>
              <a:t>th</a:t>
            </a:r>
            <a:r>
              <a:rPr lang="en-US" dirty="0" smtClean="0"/>
              <a:t> Century, a system known as </a:t>
            </a:r>
            <a:r>
              <a:rPr lang="en-US" i="1" dirty="0" smtClean="0"/>
              <a:t>vitae</a:t>
            </a:r>
            <a:r>
              <a:rPr lang="en-US" dirty="0" smtClean="0"/>
              <a:t> </a:t>
            </a:r>
            <a:r>
              <a:rPr lang="en-US" i="1" dirty="0" err="1" smtClean="0"/>
              <a:t>dubiae</a:t>
            </a:r>
            <a:r>
              <a:rPr lang="en-US" i="1" dirty="0" smtClean="0"/>
              <a:t> asylums </a:t>
            </a:r>
            <a:r>
              <a:rPr lang="en-US" dirty="0" smtClean="0"/>
              <a:t> </a:t>
            </a:r>
          </a:p>
          <a:p>
            <a:r>
              <a:rPr lang="en-US" dirty="0" smtClean="0"/>
              <a:t>These places of holding bodies thought to be dead was quite the improvement from having hot pokers shoved in your orifices</a:t>
            </a:r>
          </a:p>
          <a:p>
            <a:r>
              <a:rPr lang="en-US" dirty="0" smtClean="0"/>
              <a:t>The suspected dead were placed on cots and watched until decay set in</a:t>
            </a:r>
          </a:p>
          <a:p>
            <a:r>
              <a:rPr lang="en-US" dirty="0" smtClean="0"/>
              <a:t>Although this process was very difficult for families, there was a huge reduction in the number of premature burials</a:t>
            </a:r>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Getting Buggy</a:t>
            </a:r>
            <a:r>
              <a:rPr lang="en-US" dirty="0" smtClean="0"/>
              <a:t>…</a:t>
            </a:r>
            <a:endParaRPr lang="en-US" dirty="0"/>
          </a:p>
        </p:txBody>
      </p:sp>
      <p:sp>
        <p:nvSpPr>
          <p:cNvPr id="3" name="Content Placeholder 2"/>
          <p:cNvSpPr>
            <a:spLocks noGrp="1"/>
          </p:cNvSpPr>
          <p:nvPr>
            <p:ph idx="1"/>
          </p:nvPr>
        </p:nvSpPr>
        <p:spPr>
          <a:xfrm>
            <a:off x="381000" y="1412875"/>
            <a:ext cx="8382000" cy="3527119"/>
          </a:xfrm>
        </p:spPr>
        <p:txBody>
          <a:bodyPr/>
          <a:lstStyle/>
          <a:p>
            <a:r>
              <a:rPr lang="en-US" dirty="0" smtClean="0"/>
              <a:t>Blowflies – show up within the first hour after death to lay eggs in the nose, armpit, groin, mouth, and open wounds</a:t>
            </a:r>
          </a:p>
          <a:p>
            <a:pPr lvl="1"/>
            <a:r>
              <a:rPr lang="en-US" dirty="0" smtClean="0"/>
              <a:t>Within 24 hours, the eggs hatch and maggots are present</a:t>
            </a:r>
          </a:p>
          <a:p>
            <a:pPr lvl="1"/>
            <a:r>
              <a:rPr lang="en-US" dirty="0" smtClean="0"/>
              <a:t>Within three days, they are ½ inch in length </a:t>
            </a:r>
          </a:p>
          <a:p>
            <a:pPr lvl="1"/>
            <a:r>
              <a:rPr lang="en-US" dirty="0" smtClean="0"/>
              <a:t>After 12 days, the maggots have fully developed and the process continues</a:t>
            </a:r>
            <a:endParaRPr lang="en-US"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More Bugs</a:t>
            </a:r>
            <a:endParaRPr lang="en-US" dirty="0"/>
          </a:p>
        </p:txBody>
      </p:sp>
      <p:sp>
        <p:nvSpPr>
          <p:cNvPr id="3" name="Content Placeholder 2"/>
          <p:cNvSpPr>
            <a:spLocks noGrp="1"/>
          </p:cNvSpPr>
          <p:nvPr>
            <p:ph idx="1"/>
          </p:nvPr>
        </p:nvSpPr>
        <p:spPr>
          <a:xfrm>
            <a:off x="381000" y="1412875"/>
            <a:ext cx="8382000" cy="3767185"/>
          </a:xfrm>
        </p:spPr>
        <p:txBody>
          <a:bodyPr/>
          <a:lstStyle/>
          <a:p>
            <a:r>
              <a:rPr lang="en-US" dirty="0" smtClean="0"/>
              <a:t>Generally, if only eggs are present, ME will determine TOD to be within the last 24 hours</a:t>
            </a:r>
          </a:p>
          <a:p>
            <a:r>
              <a:rPr lang="en-US" dirty="0" smtClean="0"/>
              <a:t>Exceptions:</a:t>
            </a:r>
          </a:p>
          <a:p>
            <a:pPr lvl="1"/>
            <a:r>
              <a:rPr lang="en-US" dirty="0" smtClean="0"/>
              <a:t>Blowflies do not lay eggs at night and are less abundant during winter months</a:t>
            </a:r>
          </a:p>
          <a:p>
            <a:pPr lvl="2"/>
            <a:r>
              <a:rPr lang="en-US" dirty="0" smtClean="0"/>
              <a:t>This as well as maggots being dormant during cold spells and timing being key makes TOD determination difficult is the killer has read up on his entomology</a:t>
            </a:r>
          </a:p>
          <a:p>
            <a:pPr lvl="2"/>
            <a:endParaRPr lang="en-US" dirty="0"/>
          </a:p>
        </p:txBody>
      </p:sp>
      <p:pic>
        <p:nvPicPr>
          <p:cNvPr id="56322" name="Picture 2" descr="http://www.amonline.net.au/insects/images/insects/250/instar_3.jpg"/>
          <p:cNvPicPr>
            <a:picLocks noChangeAspect="1" noChangeArrowheads="1"/>
          </p:cNvPicPr>
          <p:nvPr/>
        </p:nvPicPr>
        <p:blipFill>
          <a:blip r:embed="rId2" cstate="print"/>
          <a:srcRect/>
          <a:stretch>
            <a:fillRect/>
          </a:stretch>
        </p:blipFill>
        <p:spPr bwMode="auto">
          <a:xfrm>
            <a:off x="609600" y="4800600"/>
            <a:ext cx="2381250" cy="1790700"/>
          </a:xfrm>
          <a:prstGeom prst="rect">
            <a:avLst/>
          </a:prstGeom>
          <a:noFill/>
        </p:spPr>
      </p:pic>
      <p:pic>
        <p:nvPicPr>
          <p:cNvPr id="56324" name="Picture 4" descr="http://emr.ifas.ufl.edu/Inside_IFAS/6_2007/6_2007_34_thum.jpg"/>
          <p:cNvPicPr>
            <a:picLocks noChangeAspect="1" noChangeArrowheads="1"/>
          </p:cNvPicPr>
          <p:nvPr/>
        </p:nvPicPr>
        <p:blipFill>
          <a:blip r:embed="rId3" cstate="print"/>
          <a:srcRect/>
          <a:stretch>
            <a:fillRect/>
          </a:stretch>
        </p:blipFill>
        <p:spPr bwMode="auto">
          <a:xfrm>
            <a:off x="4114800" y="5029200"/>
            <a:ext cx="1238250" cy="1619250"/>
          </a:xfrm>
          <a:prstGeom prst="rect">
            <a:avLst/>
          </a:prstGeom>
          <a:noFill/>
        </p:spPr>
      </p:pic>
      <p:pic>
        <p:nvPicPr>
          <p:cNvPr id="56326" name="Picture 6" descr="http://www.courttv.com/graphics/photos/trials/vandam/inside/lede/maggots_inside_071702.jpg"/>
          <p:cNvPicPr>
            <a:picLocks noChangeAspect="1" noChangeArrowheads="1"/>
          </p:cNvPicPr>
          <p:nvPr/>
        </p:nvPicPr>
        <p:blipFill>
          <a:blip r:embed="rId4" cstate="print"/>
          <a:srcRect/>
          <a:stretch>
            <a:fillRect/>
          </a:stretch>
        </p:blipFill>
        <p:spPr bwMode="auto">
          <a:xfrm>
            <a:off x="6400800" y="4876800"/>
            <a:ext cx="2381250" cy="1781175"/>
          </a:xfrm>
          <a:prstGeom prst="rect">
            <a:avLst/>
          </a:prstGeom>
          <a:noFill/>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The Invention of the Stethoscope </a:t>
            </a:r>
            <a:endParaRPr lang="en-US" dirty="0"/>
          </a:p>
        </p:txBody>
      </p:sp>
      <p:sp>
        <p:nvSpPr>
          <p:cNvPr id="3" name="Text Placeholder 2"/>
          <p:cNvSpPr>
            <a:spLocks noGrp="1"/>
          </p:cNvSpPr>
          <p:nvPr>
            <p:ph type="body" sz="quarter" idx="10"/>
          </p:nvPr>
        </p:nvSpPr>
        <p:spPr>
          <a:xfrm>
            <a:off x="381000" y="1411553"/>
            <a:ext cx="8382000" cy="4844403"/>
          </a:xfrm>
        </p:spPr>
        <p:txBody>
          <a:bodyPr/>
          <a:lstStyle/>
          <a:p>
            <a:r>
              <a:rPr lang="en-US" dirty="0" smtClean="0"/>
              <a:t>This was the first of many steps in easing the determination of death</a:t>
            </a:r>
          </a:p>
          <a:p>
            <a:pPr lvl="1"/>
            <a:r>
              <a:rPr lang="en-US" dirty="0" smtClean="0"/>
              <a:t>Electrocardiogram (EKG) – device that records electrical impulses from the heart, was invented shortly after the stethoscope</a:t>
            </a:r>
          </a:p>
          <a:p>
            <a:pPr lvl="1"/>
            <a:r>
              <a:rPr lang="en-US" dirty="0" smtClean="0"/>
              <a:t>20</a:t>
            </a:r>
            <a:r>
              <a:rPr lang="en-US" baseline="30000" dirty="0" smtClean="0"/>
              <a:t>th</a:t>
            </a:r>
            <a:r>
              <a:rPr lang="en-US" dirty="0" smtClean="0"/>
              <a:t> Century, the advent of </a:t>
            </a:r>
            <a:r>
              <a:rPr lang="en-US" i="1" dirty="0" smtClean="0"/>
              <a:t>cardiopulmonary resuscitation </a:t>
            </a:r>
            <a:r>
              <a:rPr lang="en-US" dirty="0" smtClean="0"/>
              <a:t>(CPR) followed by the use of ventilators and pacemakers which all promote heart function after death muddied the water again</a:t>
            </a:r>
          </a:p>
          <a:p>
            <a:pPr lvl="2"/>
            <a:r>
              <a:rPr lang="en-US" dirty="0" smtClean="0"/>
              <a:t>This brought about the concept of </a:t>
            </a:r>
            <a:r>
              <a:rPr lang="en-US" i="1" dirty="0" smtClean="0"/>
              <a:t>Brain Dead</a:t>
            </a:r>
            <a:r>
              <a:rPr lang="en-US" dirty="0" smtClean="0"/>
              <a:t>, which simply means that the brain is not functioning, but the heart is still beating</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Current definition of "Dead"</a:t>
            </a:r>
            <a:endParaRPr lang="en-US" dirty="0"/>
          </a:p>
        </p:txBody>
      </p:sp>
      <p:sp>
        <p:nvSpPr>
          <p:cNvPr id="3" name="Text Placeholder 2"/>
          <p:cNvSpPr>
            <a:spLocks noGrp="1"/>
          </p:cNvSpPr>
          <p:nvPr>
            <p:ph type="body" sz="quarter" idx="10"/>
          </p:nvPr>
        </p:nvSpPr>
        <p:spPr>
          <a:xfrm>
            <a:off x="381000" y="1411553"/>
            <a:ext cx="8382000" cy="3644075"/>
          </a:xfrm>
        </p:spPr>
        <p:txBody>
          <a:bodyPr/>
          <a:lstStyle/>
          <a:p>
            <a:r>
              <a:rPr lang="en-US" dirty="0" smtClean="0"/>
              <a:t>Someone who has a heartbeat or a pacemaker and is on a ventilator requires the absence of electrical activity in the brain OR determination of loss of blood flow</a:t>
            </a:r>
          </a:p>
          <a:p>
            <a:r>
              <a:rPr lang="en-US" dirty="0" smtClean="0"/>
              <a:t>Before a doctor “pulls the plug”, he/she must ensure that there is a 0% chance of survival. Otherwise the doctor can be held responsible for the death</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Important Terms</a:t>
            </a:r>
            <a:endParaRPr lang="en-US" dirty="0"/>
          </a:p>
        </p:txBody>
      </p:sp>
      <p:sp>
        <p:nvSpPr>
          <p:cNvPr id="3" name="Text Placeholder 2"/>
          <p:cNvSpPr>
            <a:spLocks noGrp="1"/>
          </p:cNvSpPr>
          <p:nvPr>
            <p:ph type="body" sz="quarter" idx="10"/>
          </p:nvPr>
        </p:nvSpPr>
        <p:spPr>
          <a:xfrm>
            <a:off x="381000" y="1411553"/>
            <a:ext cx="8382000" cy="4856714"/>
          </a:xfrm>
        </p:spPr>
        <p:txBody>
          <a:bodyPr/>
          <a:lstStyle/>
          <a:p>
            <a:r>
              <a:rPr lang="en-US" dirty="0" smtClean="0"/>
              <a:t>Cause of Death – the reason a person died</a:t>
            </a:r>
          </a:p>
          <a:p>
            <a:pPr lvl="1"/>
            <a:r>
              <a:rPr lang="en-US" dirty="0" smtClean="0"/>
              <a:t>Abnormal physiological changes that lead to death</a:t>
            </a:r>
          </a:p>
          <a:p>
            <a:pPr lvl="1"/>
            <a:r>
              <a:rPr lang="en-US" dirty="0" smtClean="0"/>
              <a:t>Examples: heart attack, gunshot wound, skull fracture</a:t>
            </a:r>
          </a:p>
          <a:p>
            <a:r>
              <a:rPr lang="en-US" dirty="0" smtClean="0"/>
              <a:t>Mechanism of Death- the result of the cause of death</a:t>
            </a:r>
          </a:p>
          <a:p>
            <a:pPr lvl="1"/>
            <a:r>
              <a:rPr lang="en-US" dirty="0" smtClean="0"/>
              <a:t>Examples: exsanguinations (bleeding to death), sepsis (infection in the blood stream), cerebral contusion (direct trauma to the brain), subdural or epidural hematoma (bleeding around the brain), asphyxia (stopped breathing)</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Cause v. Mechanism</a:t>
            </a:r>
            <a:endParaRPr lang="en-US" dirty="0"/>
          </a:p>
        </p:txBody>
      </p:sp>
      <p:sp>
        <p:nvSpPr>
          <p:cNvPr id="3" name="Text Placeholder 2"/>
          <p:cNvSpPr>
            <a:spLocks noGrp="1"/>
          </p:cNvSpPr>
          <p:nvPr>
            <p:ph type="body" sz="quarter" idx="10"/>
          </p:nvPr>
        </p:nvSpPr>
        <p:spPr>
          <a:xfrm>
            <a:off x="381000" y="1411553"/>
            <a:ext cx="8382000" cy="1692771"/>
          </a:xfrm>
        </p:spPr>
        <p:txBody>
          <a:bodyPr/>
          <a:lstStyle/>
          <a:p>
            <a:r>
              <a:rPr lang="en-US" dirty="0" smtClean="0"/>
              <a:t>One cause can lead to multiple mechanisms</a:t>
            </a:r>
          </a:p>
          <a:p>
            <a:pPr lvl="1"/>
            <a:r>
              <a:rPr lang="en-US" dirty="0" smtClean="0"/>
              <a:t>Example: bleeding to death (cause of death) results from a gunshot wound, stabbing, bleeding ulcer, bleeding lung tumor, etc.</a:t>
            </a:r>
            <a:endParaRPr lang="en-US" dirty="0"/>
          </a:p>
        </p:txBody>
      </p:sp>
      <p:pic>
        <p:nvPicPr>
          <p:cNvPr id="1026" name="Picture 2" descr="http://static.howstuffworks.com/gif/15-most-common-causes-of-death-in-the-united-states-1.jpg"/>
          <p:cNvPicPr>
            <a:picLocks noChangeAspect="1" noChangeArrowheads="1"/>
          </p:cNvPicPr>
          <p:nvPr/>
        </p:nvPicPr>
        <p:blipFill>
          <a:blip r:embed="rId2" cstate="print"/>
          <a:srcRect/>
          <a:stretch>
            <a:fillRect/>
          </a:stretch>
        </p:blipFill>
        <p:spPr bwMode="auto">
          <a:xfrm>
            <a:off x="2743200" y="3657600"/>
            <a:ext cx="3810000" cy="2543175"/>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Cause of Death</a:t>
            </a:r>
            <a:r>
              <a:rPr lang="en-US" dirty="0" smtClean="0"/>
              <a:t>…Unknown</a:t>
            </a:r>
            <a:endParaRPr lang="en-US" dirty="0"/>
          </a:p>
        </p:txBody>
      </p:sp>
      <p:sp>
        <p:nvSpPr>
          <p:cNvPr id="3" name="Text Placeholder 2"/>
          <p:cNvSpPr>
            <a:spLocks noGrp="1"/>
          </p:cNvSpPr>
          <p:nvPr>
            <p:ph type="body" sz="quarter" idx="10"/>
          </p:nvPr>
        </p:nvSpPr>
        <p:spPr>
          <a:xfrm>
            <a:off x="381000" y="1411553"/>
            <a:ext cx="8382000" cy="4985980"/>
          </a:xfrm>
        </p:spPr>
        <p:txBody>
          <a:bodyPr/>
          <a:lstStyle/>
          <a:p>
            <a:r>
              <a:rPr lang="en-US" dirty="0" smtClean="0"/>
              <a:t>This is grounds for an Autopsy from a medical examiner or a coroner</a:t>
            </a:r>
          </a:p>
          <a:p>
            <a:r>
              <a:rPr lang="en-US" dirty="0" smtClean="0"/>
              <a:t>It is the job of the medical examiner to determine which of the four manners of death are at play:</a:t>
            </a:r>
          </a:p>
          <a:p>
            <a:pPr marL="1031875" lvl="1" indent="-514350">
              <a:buFont typeface="+mj-lt"/>
              <a:buAutoNum type="arabicPeriod"/>
            </a:pPr>
            <a:r>
              <a:rPr lang="en-US" dirty="0" smtClean="0"/>
              <a:t>Natural- natural occurrences, these make up over 50% of all deaths the ME sees</a:t>
            </a:r>
          </a:p>
          <a:p>
            <a:pPr marL="1031875" lvl="1" indent="-514350">
              <a:buFont typeface="+mj-lt"/>
              <a:buAutoNum type="arabicPeriod"/>
            </a:pPr>
            <a:r>
              <a:rPr lang="en-US" dirty="0" smtClean="0"/>
              <a:t>Accidental- occur from unplanned and </a:t>
            </a:r>
            <a:r>
              <a:rPr lang="en-US" dirty="0" err="1" smtClean="0"/>
              <a:t>unforseen</a:t>
            </a:r>
            <a:r>
              <a:rPr lang="en-US" dirty="0" smtClean="0"/>
              <a:t> events, example: car accident</a:t>
            </a:r>
          </a:p>
          <a:p>
            <a:pPr marL="1031875" lvl="1" indent="-514350">
              <a:buFont typeface="+mj-lt"/>
              <a:buAutoNum type="arabicPeriod"/>
            </a:pPr>
            <a:r>
              <a:rPr lang="en-US" dirty="0" smtClean="0"/>
              <a:t>Suicidal- caused by the dead person’s own hands</a:t>
            </a:r>
          </a:p>
          <a:p>
            <a:pPr marL="1031875" lvl="1" indent="-514350">
              <a:buFont typeface="+mj-lt"/>
              <a:buAutoNum type="arabicPeriod"/>
            </a:pPr>
            <a:r>
              <a:rPr lang="en-US" dirty="0" smtClean="0"/>
              <a:t>Homicidal- occur as the result of another person</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ample presentation slides">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552</TotalTime>
  <Words>2563</Words>
  <Application>Microsoft Office PowerPoint</Application>
  <PresentationFormat>On-screen Show (4:3)</PresentationFormat>
  <Paragraphs>219</Paragraphs>
  <Slides>41</Slides>
  <Notes>1</Notes>
  <HiddenSlides>0</HiddenSlides>
  <MMClips>0</MMClips>
  <ScaleCrop>false</ScaleCrop>
  <HeadingPairs>
    <vt:vector size="4" baseType="variant">
      <vt:variant>
        <vt:lpstr>Theme</vt:lpstr>
      </vt:variant>
      <vt:variant>
        <vt:i4>2</vt:i4>
      </vt:variant>
      <vt:variant>
        <vt:lpstr>Slide Titles</vt:lpstr>
      </vt:variant>
      <vt:variant>
        <vt:i4>41</vt:i4>
      </vt:variant>
    </vt:vector>
  </HeadingPairs>
  <TitlesOfParts>
    <vt:vector size="43" baseType="lpstr">
      <vt:lpstr>Sample presentation slides</vt:lpstr>
      <vt:lpstr>White with Courier font for code slides</vt:lpstr>
      <vt:lpstr>Forensic Pathology</vt:lpstr>
      <vt:lpstr>Scenario to Ponder…</vt:lpstr>
      <vt:lpstr>Defining  "Dead"</vt:lpstr>
      <vt:lpstr>The Waiting Mortuary</vt:lpstr>
      <vt:lpstr>The Invention of the Stethoscope </vt:lpstr>
      <vt:lpstr>Current definition of "Dead"</vt:lpstr>
      <vt:lpstr>Important Terms</vt:lpstr>
      <vt:lpstr>Cause v. Mechanism</vt:lpstr>
      <vt:lpstr>Cause of Death…Unknown</vt:lpstr>
      <vt:lpstr>The fifth Manner of Death</vt:lpstr>
      <vt:lpstr>Pathology as a Science</vt:lpstr>
      <vt:lpstr>Becoming a FP</vt:lpstr>
      <vt:lpstr>Forensic v. Medical Autopsy</vt:lpstr>
      <vt:lpstr>Who Gets an Autopsy?</vt:lpstr>
      <vt:lpstr>Physician is uncomfortable…now what?</vt:lpstr>
      <vt:lpstr>Performing an Autopsy</vt:lpstr>
      <vt:lpstr>How long does it take?</vt:lpstr>
      <vt:lpstr>External Examination</vt:lpstr>
      <vt:lpstr>External Examination</vt:lpstr>
      <vt:lpstr>Common Injuries</vt:lpstr>
      <vt:lpstr>More Common Injuries</vt:lpstr>
      <vt:lpstr>Diagram of Bullet Path</vt:lpstr>
      <vt:lpstr>Dissecting the Body</vt:lpstr>
      <vt:lpstr>Make the Y Incision</vt:lpstr>
      <vt:lpstr>Remove the Heart and Lungs</vt:lpstr>
      <vt:lpstr>Examine the Abdomen</vt:lpstr>
      <vt:lpstr>Collect Samples</vt:lpstr>
      <vt:lpstr>Assessing the Head and Brain</vt:lpstr>
      <vt:lpstr>Return the Organs and Suture</vt:lpstr>
      <vt:lpstr>So, they only found a skeleton…Now What do you do?</vt:lpstr>
      <vt:lpstr>Skeletons…</vt:lpstr>
      <vt:lpstr>Skeletons…</vt:lpstr>
      <vt:lpstr>Skeletons…</vt:lpstr>
      <vt:lpstr>Skeltons…</vt:lpstr>
      <vt:lpstr>Determining TOD</vt:lpstr>
      <vt:lpstr>Rigor Mortis</vt:lpstr>
      <vt:lpstr>Exceptions to the Rigor Mortis Rules</vt:lpstr>
      <vt:lpstr>Lividity…Getting the Blues</vt:lpstr>
      <vt:lpstr>Putrefication </vt:lpstr>
      <vt:lpstr>Getting Buggy…</vt:lpstr>
      <vt:lpstr>More Bugs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Forensic Pathology</dc:title>
  <dc:creator>Adam Goosby</dc:creator>
  <cp:lastModifiedBy> </cp:lastModifiedBy>
  <cp:revision>42</cp:revision>
  <dcterms:created xsi:type="dcterms:W3CDTF">2009-01-22T01:22:35Z</dcterms:created>
  <dcterms:modified xsi:type="dcterms:W3CDTF">2012-01-09T16:19:01Z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TC102867401033</vt:lpwstr>
  </property>
</Properties>
</file>